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1" r:id="rId13"/>
    <p:sldId id="272" r:id="rId14"/>
    <p:sldId id="275" r:id="rId15"/>
    <p:sldId id="274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3073-84E4-4E9B-B641-7B104FA0B8FE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BD83E-9EDA-4779-988E-CE5F0EB9D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722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7083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0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272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16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5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9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5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9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39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20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0B717CF-A3FE-4B8D-91DA-8A514E14CC3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1FF93AE-3220-4183-B6DE-67D7D05CE96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79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Учредительное собрание Ассоциации разработчиков и производителей электроники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Москва</a:t>
            </a:r>
          </a:p>
          <a:p>
            <a:r>
              <a:rPr lang="ru-RU" dirty="0"/>
              <a:t>16 февраля 2017</a:t>
            </a:r>
          </a:p>
        </p:txBody>
      </p:sp>
    </p:spTree>
    <p:extLst>
      <p:ext uri="{BB962C8B-B14F-4D97-AF65-F5344CB8AC3E}">
        <p14:creationId xmlns:p14="http://schemas.microsoft.com/office/powerpoint/2010/main" val="4186148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собрания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Обсудить и уточнить концепцию ассоциации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Познакомить учредителей и потенциальных членов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Согласовать задачи разработчиков и производителей электроники с задачами государственных структур и задачами смежных бизнес-сообществ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Предложить проекты для продвижения от лица ассоциации/отраслевого сообщества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76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итогам собрания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Уточнить концепцию и состав учредителей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Согласовать с учредителями Устав (до 2-х недель после собрания)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Разработать и согласовать основные положения и процедуры (1 месяц)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Зарегистрировать Ассоциацию (2-3 месяца после собрания)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Организовать работу Ассоциации (1 месяц после собрания)</a:t>
            </a:r>
          </a:p>
        </p:txBody>
      </p:sp>
    </p:spTree>
    <p:extLst>
      <p:ext uri="{BB962C8B-B14F-4D97-AF65-F5344CB8AC3E}">
        <p14:creationId xmlns:p14="http://schemas.microsoft.com/office/powerpoint/2010/main" val="3412295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собрания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764450" cy="4023360"/>
          </a:xfrm>
        </p:spPr>
        <p:txBody>
          <a:bodyPr>
            <a:normAutofit/>
          </a:bodyPr>
          <a:lstStyle/>
          <a:p>
            <a:r>
              <a:rPr lang="ru-RU" sz="2400" dirty="0"/>
              <a:t>10.00 – 11.30</a:t>
            </a:r>
          </a:p>
          <a:p>
            <a:pPr lvl="1"/>
            <a:r>
              <a:rPr lang="ru-RU" sz="2000" dirty="0"/>
              <a:t>Презентация концепции ассоциации, Иван Покровский</a:t>
            </a:r>
          </a:p>
          <a:p>
            <a:pPr lvl="1"/>
            <a:r>
              <a:rPr lang="ru-RU" sz="2000" dirty="0"/>
              <a:t>Выступления учредителей и потенциальных членов (по 3-5 минут)</a:t>
            </a:r>
          </a:p>
          <a:p>
            <a:pPr lvl="1"/>
            <a:r>
              <a:rPr lang="ru-RU" sz="2000" dirty="0"/>
              <a:t>Обсуждение</a:t>
            </a:r>
          </a:p>
          <a:p>
            <a:r>
              <a:rPr lang="ru-RU" sz="2400" dirty="0"/>
              <a:t>11.30 – 12.00 Кофе-брейк</a:t>
            </a:r>
          </a:p>
          <a:p>
            <a:r>
              <a:rPr lang="ru-RU" sz="2400" dirty="0"/>
              <a:t>12.00 – 14.00</a:t>
            </a:r>
          </a:p>
          <a:p>
            <a:pPr lvl="1"/>
            <a:r>
              <a:rPr lang="ru-RU" sz="2000" dirty="0"/>
              <a:t>Выступления ассоциаций партнеров и представителей государства</a:t>
            </a:r>
          </a:p>
          <a:p>
            <a:pPr lvl="1"/>
            <a:r>
              <a:rPr lang="ru-RU" sz="2000" dirty="0"/>
              <a:t>Предложения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064365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Концепция ассоциации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Ассоциация – организационное ядро отраслевого сообщества</a:t>
            </a:r>
          </a:p>
          <a:p>
            <a:r>
              <a:rPr lang="ru-RU" sz="2800" dirty="0"/>
              <a:t>Отраслевое сообщество – главный субъект отраслевой политики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78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ассоциации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26351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Объективная оценка, анализ ситуации в отрасли, в экономике, в обществе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Представление возможностей российских компаний, знакомство компаний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Согласование крупных проектов и долгосрочных планов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предложений по регулированию рынка, снижению административных барьеров, экспертиза нормативно-правовых актов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Противодействие недобросовестному поведению на рынке электроники</a:t>
            </a:r>
          </a:p>
        </p:txBody>
      </p:sp>
    </p:spTree>
    <p:extLst>
      <p:ext uri="{BB962C8B-B14F-4D97-AF65-F5344CB8AC3E}">
        <p14:creationId xmlns:p14="http://schemas.microsoft.com/office/powerpoint/2010/main" val="237621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Бережно относиться к экосистеме конкурентных рыночных отношений, поддерживать и развивать ее в интересах заказчиков и производителей электроники, защищать от грубого административного вмешательства и недобросовестных действий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Равный доступ к ресурсам Ассоциации для всех ее членов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Результаты деятельности Ассоциации должны быть измеряемыми и наглядными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4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ассоциации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Информационная: создание базы контактов, статистика, исследования, отчеты, нормативные документы, мониторинг проектов НПА, …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Организация собраний, встреч, рекомендаций, знакомств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Аналитическая: обобщение оценок и мнений, подготовка предложений от лица отраслевого сообщества, разработка и уточнение отраслевой стратегии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Разработка проектов: экспорта российской продукции, формирования новых рынков, подготовки и привлечения кадров, …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</a:t>
            </a:r>
            <a:r>
              <a:rPr lang="ru-RU" dirty="0"/>
              <a:t>: продвижение возможностей российских компаний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GR</a:t>
            </a:r>
            <a:r>
              <a:rPr lang="ru-RU" dirty="0"/>
              <a:t>: продвижение предложений отраслевого сообщества в государственных структурах</a:t>
            </a:r>
          </a:p>
        </p:txBody>
      </p:sp>
    </p:spTree>
    <p:extLst>
      <p:ext uri="{BB962C8B-B14F-4D97-AF65-F5344CB8AC3E}">
        <p14:creationId xmlns:p14="http://schemas.microsoft.com/office/powerpoint/2010/main" val="394276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Членство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Действительные члены (с правом решающего голоса)</a:t>
            </a:r>
          </a:p>
          <a:p>
            <a:pPr lvl="1"/>
            <a:r>
              <a:rPr lang="ru-RU" dirty="0"/>
              <a:t>самостоятельные российские компании, основная деятельность которых связана с разработкой и производством электронной аппаратуры, модулей, компонентов, </a:t>
            </a:r>
            <a:r>
              <a:rPr lang="en-US" dirty="0"/>
              <a:t>IP-</a:t>
            </a:r>
            <a:r>
              <a:rPr lang="ru-RU" dirty="0"/>
              <a:t>блоков</a:t>
            </a:r>
          </a:p>
          <a:p>
            <a:pPr lvl="1"/>
            <a:r>
              <a:rPr lang="ru-RU" dirty="0"/>
              <a:t>специализированные ассоциации, объединяющие разработчиков и производителей электроники по направлениям</a:t>
            </a:r>
          </a:p>
          <a:p>
            <a:r>
              <a:rPr lang="ru-RU" dirty="0"/>
              <a:t>Ассоциированные члены (с правом совещательного голоса)</a:t>
            </a:r>
          </a:p>
          <a:p>
            <a:pPr lvl="1"/>
            <a:r>
              <a:rPr lang="ru-RU" dirty="0"/>
              <a:t>дистрибьюторы компонентов, оборудования</a:t>
            </a:r>
          </a:p>
          <a:p>
            <a:pPr lvl="1"/>
            <a:r>
              <a:rPr lang="ru-RU" dirty="0"/>
              <a:t>ассоциации смежных бизнес-сообществ</a:t>
            </a:r>
          </a:p>
          <a:p>
            <a:r>
              <a:rPr lang="ru-RU" dirty="0"/>
              <a:t>Участие холдингов и аффилированных компаний</a:t>
            </a:r>
          </a:p>
          <a:p>
            <a:pPr lvl="1"/>
            <a:r>
              <a:rPr lang="ru-RU" dirty="0"/>
              <a:t>один голос на холдинг (остальные могут быть ассоциированными членами)</a:t>
            </a:r>
          </a:p>
        </p:txBody>
      </p:sp>
    </p:spTree>
    <p:extLst>
      <p:ext uri="{BB962C8B-B14F-4D97-AF65-F5344CB8AC3E}">
        <p14:creationId xmlns:p14="http://schemas.microsoft.com/office/powerpoint/2010/main" val="2495466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62132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Общее собрание членов Ассоциации</a:t>
            </a:r>
          </a:p>
          <a:p>
            <a:pPr lvl="1"/>
            <a:r>
              <a:rPr lang="ru-RU" dirty="0"/>
              <a:t>выборы Правления и Исполнительного директора</a:t>
            </a:r>
          </a:p>
          <a:p>
            <a:pPr lvl="1"/>
            <a:r>
              <a:rPr lang="ru-RU" dirty="0"/>
              <a:t>согласование задач на год</a:t>
            </a:r>
          </a:p>
          <a:p>
            <a:r>
              <a:rPr lang="ru-RU" dirty="0"/>
              <a:t>Правление Ассоциации</a:t>
            </a:r>
          </a:p>
          <a:p>
            <a:pPr lvl="1"/>
            <a:r>
              <a:rPr lang="ru-RU" dirty="0"/>
              <a:t>9-15 человек, ежеквартальные собрания</a:t>
            </a:r>
          </a:p>
          <a:p>
            <a:pPr lvl="1"/>
            <a:r>
              <a:rPr lang="ru-RU" dirty="0"/>
              <a:t>планирование и контроль деятельности Ассоциации</a:t>
            </a:r>
          </a:p>
          <a:p>
            <a:pPr lvl="1"/>
            <a:r>
              <a:rPr lang="ru-RU" dirty="0"/>
              <a:t>согласование решений, официальных обращений, предложений Ассоциации, внутренних документов</a:t>
            </a:r>
          </a:p>
          <a:p>
            <a:pPr lvl="1"/>
            <a:r>
              <a:rPr lang="ru-RU" dirty="0"/>
              <a:t>Председатель Правления – статусная должность с ежегодной ротацией</a:t>
            </a:r>
          </a:p>
          <a:p>
            <a:r>
              <a:rPr lang="ru-RU" dirty="0"/>
              <a:t>Исполнительный директор Ассоциации</a:t>
            </a:r>
          </a:p>
          <a:p>
            <a:pPr lvl="1"/>
            <a:r>
              <a:rPr lang="ru-RU" dirty="0"/>
              <a:t>наемный сотрудник, работающий в интересах отраслевого сообщества под управлением Правления Ассоциации</a:t>
            </a:r>
          </a:p>
          <a:p>
            <a:r>
              <a:rPr lang="ru-RU" dirty="0"/>
              <a:t>Комитеты</a:t>
            </a:r>
          </a:p>
          <a:p>
            <a:pPr lvl="1"/>
            <a:r>
              <a:rPr lang="ru-RU" dirty="0"/>
              <a:t>планирование и финансирование проектной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43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Начало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382790"/>
          </a:xfrm>
        </p:spPr>
        <p:txBody>
          <a:bodyPr>
            <a:normAutofit/>
          </a:bodyPr>
          <a:lstStyle/>
          <a:p>
            <a:r>
              <a:rPr lang="ru-RU" dirty="0"/>
              <a:t>Начало деятельности:</a:t>
            </a:r>
          </a:p>
          <a:p>
            <a:pPr lvl="1"/>
            <a:r>
              <a:rPr lang="ru-RU" dirty="0"/>
              <a:t>5-10 учредителей, частные компании, занимающие ведущие позиции на своих рынках</a:t>
            </a:r>
          </a:p>
          <a:p>
            <a:pPr lvl="1"/>
            <a:r>
              <a:rPr lang="ru-RU" dirty="0"/>
              <a:t>исполнительный директор – Иван Покровский + Центр современной электроники</a:t>
            </a:r>
          </a:p>
          <a:p>
            <a:r>
              <a:rPr lang="ru-RU" dirty="0"/>
              <a:t>Через год:</a:t>
            </a:r>
          </a:p>
          <a:p>
            <a:pPr lvl="1"/>
            <a:r>
              <a:rPr lang="ru-RU" dirty="0"/>
              <a:t>30-50 членов, из них 20 с миллиардными (в рублях) оборотами</a:t>
            </a:r>
          </a:p>
          <a:p>
            <a:pPr lvl="1"/>
            <a:r>
              <a:rPr lang="ru-RU" dirty="0"/>
              <a:t>Исполнительный орган: +2 штатных сотрудника</a:t>
            </a:r>
          </a:p>
          <a:p>
            <a:pPr lvl="1"/>
            <a:r>
              <a:rPr lang="ru-RU" dirty="0"/>
              <a:t>Организовать комитеты: экспорт, госпрограммы, кадры, …, контрактное производство, микроэлектроника, силовая электроника, …</a:t>
            </a:r>
          </a:p>
          <a:p>
            <a:pPr lvl="1"/>
            <a:r>
              <a:rPr lang="ru-RU" dirty="0"/>
              <a:t>Разработать и запустить первые проекты в комитетах, привлечь целевое финансирование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309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станет АРПЭ?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184006"/>
          </a:xfrm>
        </p:spPr>
        <p:txBody>
          <a:bodyPr>
            <a:normAutofit/>
          </a:bodyPr>
          <a:lstStyle/>
          <a:p>
            <a:r>
              <a:rPr lang="ru-RU" dirty="0"/>
              <a:t>150 – 200 дейстивтельных членов + несколько сотен ассоциированных членов, участвующих в проектах ассоциации</a:t>
            </a:r>
          </a:p>
          <a:p>
            <a:r>
              <a:rPr lang="ru-RU" dirty="0"/>
              <a:t>Главный информационный центр отрасли</a:t>
            </a:r>
          </a:p>
          <a:p>
            <a:r>
              <a:rPr lang="ru-RU" dirty="0"/>
              <a:t>Влиятельный лоббист отраслевых интересов</a:t>
            </a:r>
          </a:p>
          <a:p>
            <a:r>
              <a:rPr lang="ru-RU" dirty="0"/>
              <a:t>Инициатор и куратор коммерческих сервисов</a:t>
            </a:r>
          </a:p>
          <a:p>
            <a:pPr lvl="1"/>
            <a:r>
              <a:rPr lang="ru-RU" dirty="0"/>
              <a:t>отраслевое экспортное агентство</a:t>
            </a:r>
          </a:p>
          <a:p>
            <a:pPr lvl="1"/>
            <a:r>
              <a:rPr lang="ru-RU" dirty="0"/>
              <a:t>интернет-портал кооперации «</a:t>
            </a:r>
            <a:r>
              <a:rPr lang="ru-RU" dirty="0" err="1"/>
              <a:t>Русорсинг</a:t>
            </a:r>
            <a:r>
              <a:rPr lang="ru-RU" dirty="0"/>
              <a:t>»</a:t>
            </a:r>
          </a:p>
          <a:p>
            <a:pPr lvl="1"/>
            <a:r>
              <a:rPr lang="ru-RU" dirty="0"/>
              <a:t>отраслевое кадровое агентство, портал интернет-рекрутинга и планирования карьеры в отрасли</a:t>
            </a:r>
          </a:p>
          <a:p>
            <a:pPr lvl="1"/>
            <a:r>
              <a:rPr lang="ru-RU" dirty="0"/>
              <a:t>отраслевой частный инвестиционный фонд</a:t>
            </a:r>
          </a:p>
          <a:p>
            <a:pPr lvl="1"/>
            <a:r>
              <a:rPr lang="ru-RU" dirty="0"/>
              <a:t>…</a:t>
            </a:r>
          </a:p>
          <a:p>
            <a:pPr lvl="1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89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343031"/>
          </a:xfrm>
        </p:spPr>
        <p:txBody>
          <a:bodyPr>
            <a:normAutofit/>
          </a:bodyPr>
          <a:lstStyle/>
          <a:p>
            <a:r>
              <a:rPr lang="ru-RU" dirty="0"/>
              <a:t>Вступительные взносы – 50 </a:t>
            </a:r>
            <a:r>
              <a:rPr lang="ru-RU" dirty="0" err="1"/>
              <a:t>т.р</a:t>
            </a:r>
            <a:r>
              <a:rPr lang="ru-RU" dirty="0"/>
              <a:t>.</a:t>
            </a:r>
          </a:p>
          <a:p>
            <a:r>
              <a:rPr lang="ru-RU" dirty="0"/>
              <a:t>Годовые взносы – 100 </a:t>
            </a:r>
            <a:r>
              <a:rPr lang="ru-RU" dirty="0" err="1"/>
              <a:t>т.р</a:t>
            </a:r>
            <a:r>
              <a:rPr lang="ru-RU" dirty="0"/>
              <a:t>.</a:t>
            </a:r>
          </a:p>
          <a:p>
            <a:r>
              <a:rPr lang="ru-RU" dirty="0"/>
              <a:t>Целевое финансирование проектов</a:t>
            </a:r>
          </a:p>
          <a:p>
            <a:pPr lvl="1"/>
            <a:r>
              <a:rPr lang="ru-RU" dirty="0"/>
              <a:t>принимается по решению комитета и согласию Правления</a:t>
            </a:r>
          </a:p>
          <a:p>
            <a:pPr lvl="1"/>
            <a:r>
              <a:rPr lang="ru-RU" dirty="0"/>
              <a:t>взносы заинтересованных членов</a:t>
            </a:r>
          </a:p>
          <a:p>
            <a:pPr lvl="1"/>
            <a:r>
              <a:rPr lang="ru-RU" dirty="0"/>
              <a:t>взносы </a:t>
            </a:r>
            <a:r>
              <a:rPr lang="ru-RU" dirty="0" err="1"/>
              <a:t>нечленов</a:t>
            </a:r>
            <a:r>
              <a:rPr lang="ru-RU" dirty="0"/>
              <a:t>, поддерживающих проекты Ассоциации</a:t>
            </a:r>
          </a:p>
          <a:p>
            <a:endParaRPr lang="ru-RU" dirty="0"/>
          </a:p>
          <a:p>
            <a:r>
              <a:rPr lang="ru-RU" dirty="0"/>
              <a:t>Взносы учредителей: 0,75 – 1,5 млн. рублей</a:t>
            </a:r>
          </a:p>
          <a:p>
            <a:r>
              <a:rPr lang="ru-RU" dirty="0"/>
              <a:t>Бюджет первого года: 3-4 млн. рублей</a:t>
            </a:r>
          </a:p>
          <a:p>
            <a:r>
              <a:rPr lang="ru-RU" dirty="0"/>
              <a:t>Бюджет второго года: 7-10 млн. рублей</a:t>
            </a:r>
          </a:p>
          <a:p>
            <a:endParaRPr lang="ru-RU" dirty="0"/>
          </a:p>
          <a:p>
            <a:pPr lvl="1"/>
            <a:endParaRPr lang="ru-RU" dirty="0"/>
          </a:p>
          <a:p>
            <a:endParaRPr lang="ru-RU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33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на 2017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462302"/>
          </a:xfrm>
        </p:spPr>
        <p:txBody>
          <a:bodyPr>
            <a:normAutofit/>
          </a:bodyPr>
          <a:lstStyle/>
          <a:p>
            <a:r>
              <a:rPr lang="ru-RU" dirty="0"/>
              <a:t>Организационные задачи</a:t>
            </a:r>
          </a:p>
          <a:p>
            <a:pPr lvl="1"/>
            <a:r>
              <a:rPr lang="ru-RU" dirty="0"/>
              <a:t>Регистрация Ассоциации (февраль – апрель)</a:t>
            </a:r>
          </a:p>
          <a:p>
            <a:pPr lvl="1"/>
            <a:r>
              <a:rPr lang="ru-RU" dirty="0"/>
              <a:t>Три квартальных собрания – уточнение задач, детализация планов</a:t>
            </a:r>
          </a:p>
          <a:p>
            <a:pPr lvl="1"/>
            <a:r>
              <a:rPr lang="ru-RU" dirty="0"/>
              <a:t>Установление коммуникаций с государственными структурами</a:t>
            </a:r>
          </a:p>
          <a:p>
            <a:pPr lvl="1"/>
            <a:r>
              <a:rPr lang="ru-RU" dirty="0"/>
              <a:t>Согласование совместной работы с ассоциациями из смежный областей</a:t>
            </a:r>
          </a:p>
          <a:p>
            <a:pPr lvl="1"/>
            <a:r>
              <a:rPr lang="ru-RU" dirty="0"/>
              <a:t>Поиск сотрудников</a:t>
            </a:r>
          </a:p>
          <a:p>
            <a:r>
              <a:rPr lang="ru-RU" dirty="0"/>
              <a:t>Уточнение и продвижение предложений по таможенному регулированию</a:t>
            </a:r>
          </a:p>
          <a:p>
            <a:r>
              <a:rPr lang="ru-RU" dirty="0"/>
              <a:t>Организация поддержки экспорта</a:t>
            </a:r>
          </a:p>
          <a:p>
            <a:r>
              <a:rPr lang="ru-RU" dirty="0"/>
              <a:t>Подготовка/приобретение и распространение регулярных отчетов о состоянии отрасли 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927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/>
              <a:t>Спасибо! Вопросы?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Иван Покровский</a:t>
            </a:r>
            <a:br>
              <a:rPr lang="ru-RU" dirty="0"/>
            </a:br>
            <a:r>
              <a:rPr lang="ru-RU" dirty="0"/>
              <a:t>pokrov@sovel.org</a:t>
            </a:r>
          </a:p>
        </p:txBody>
      </p:sp>
    </p:spTree>
    <p:extLst>
      <p:ext uri="{BB962C8B-B14F-4D97-AF65-F5344CB8AC3E}">
        <p14:creationId xmlns:p14="http://schemas.microsoft.com/office/powerpoint/2010/main" val="4247018877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 исследования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исследования" id="{C49D5547-5E31-480A-A589-BC0350200823}" vid="{35251CA8-7A2D-489D-BE14-93AD95B576C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исследования</Template>
  <TotalTime>162</TotalTime>
  <Words>716</Words>
  <Application>Microsoft Office PowerPoint</Application>
  <PresentationFormat>Экран (4:3)</PresentationFormat>
  <Paragraphs>110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Презентация исследования</vt:lpstr>
      <vt:lpstr>Учредительное собрание Ассоциации разработчиков и производителей электроники</vt:lpstr>
      <vt:lpstr>Задачи собрания</vt:lpstr>
      <vt:lpstr>По итогам собрания</vt:lpstr>
      <vt:lpstr>План собрания</vt:lpstr>
      <vt:lpstr>Концепция ассоциации</vt:lpstr>
      <vt:lpstr>Задачи ассоциации</vt:lpstr>
      <vt:lpstr>Принципы</vt:lpstr>
      <vt:lpstr>Работа ассоциации</vt:lpstr>
      <vt:lpstr>Членство</vt:lpstr>
      <vt:lpstr>Структура управления</vt:lpstr>
      <vt:lpstr>Начало деятельности</vt:lpstr>
      <vt:lpstr>Чем станет АРПЭ?</vt:lpstr>
      <vt:lpstr>Финансирование</vt:lpstr>
      <vt:lpstr>План на 2017 год</vt:lpstr>
      <vt:lpstr>Спасибо! Вопросы?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Учредительное собрание Ассоциации разработчиков и производителей электроники</dc:title>
  <dc:creator>Pokrovsky Ivan</dc:creator>
  <cp:lastModifiedBy>Pokrovsky Ivan</cp:lastModifiedBy>
  <cp:revision>17</cp:revision>
  <cp:lastPrinted>2017-02-16T05:05:01Z</cp:lastPrinted>
  <dcterms:created xsi:type="dcterms:W3CDTF">2017-02-15T19:31:06Z</dcterms:created>
  <dcterms:modified xsi:type="dcterms:W3CDTF">2017-02-16T06:20:10Z</dcterms:modified>
</cp:coreProperties>
</file>