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32"/>
  </p:notesMasterIdLst>
  <p:handoutMasterIdLst>
    <p:handoutMasterId r:id="rId33"/>
  </p:handoutMasterIdLst>
  <p:sldIdLst>
    <p:sldId id="348" r:id="rId2"/>
    <p:sldId id="405" r:id="rId3"/>
    <p:sldId id="425" r:id="rId4"/>
    <p:sldId id="426" r:id="rId5"/>
    <p:sldId id="427" r:id="rId6"/>
    <p:sldId id="428" r:id="rId7"/>
    <p:sldId id="429" r:id="rId8"/>
    <p:sldId id="406" r:id="rId9"/>
    <p:sldId id="358" r:id="rId10"/>
    <p:sldId id="398" r:id="rId11"/>
    <p:sldId id="423" r:id="rId12"/>
    <p:sldId id="359" r:id="rId13"/>
    <p:sldId id="431" r:id="rId14"/>
    <p:sldId id="432" r:id="rId15"/>
    <p:sldId id="401" r:id="rId16"/>
    <p:sldId id="363" r:id="rId17"/>
    <p:sldId id="424" r:id="rId18"/>
    <p:sldId id="394" r:id="rId19"/>
    <p:sldId id="444" r:id="rId20"/>
    <p:sldId id="433" r:id="rId21"/>
    <p:sldId id="434" r:id="rId22"/>
    <p:sldId id="435" r:id="rId23"/>
    <p:sldId id="440" r:id="rId24"/>
    <p:sldId id="436" r:id="rId25"/>
    <p:sldId id="437" r:id="rId26"/>
    <p:sldId id="439" r:id="rId27"/>
    <p:sldId id="438" r:id="rId28"/>
    <p:sldId id="441" r:id="rId29"/>
    <p:sldId id="442" r:id="rId30"/>
    <p:sldId id="443" r:id="rId31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55" autoAdjust="0"/>
    <p:restoredTop sz="94660" autoAdjust="0"/>
  </p:normalViewPr>
  <p:slideViewPr>
    <p:cSldViewPr>
      <p:cViewPr>
        <p:scale>
          <a:sx n="81" d="100"/>
          <a:sy n="81" d="100"/>
        </p:scale>
        <p:origin x="-2040" y="-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778" y="-120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3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3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2788C49-37D1-4E6C-AF73-7DF25D310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02350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>
              <a:defRPr/>
            </a:pPr>
            <a:fld id="{6AE14F69-1B98-4C00-AEEE-BBDE2D2D8B1D}" type="datetimeFigureOut">
              <a:rPr lang="en-US"/>
              <a:pPr>
                <a:defRPr/>
              </a:pPr>
              <a:t>1/25/2013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>
              <a:defRPr/>
            </a:pPr>
            <a:fld id="{A2A53650-5CF5-4A2A-8B3C-44A59EE47C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55070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1FD2F26-D0C1-4303-962C-91E6C452C5CC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70FFC3-6DAC-4439-9CC7-3D406C3F5442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4416425"/>
            <a:ext cx="5608638" cy="418306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6B1BAC-6412-45F2-8082-7E2B97BC26D0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342881" indent="-342881" algn="just" eaLnBrk="1" hangingPunct="1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The ECOs mission can differs slightly depending on the country and environment but generally involves the following……</a:t>
            </a:r>
          </a:p>
          <a:p>
            <a:pPr marL="342881" indent="-342881" algn="just" eaLnBrk="1" hangingPunct="1"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1441" indent="-171441" algn="just" eaLnBrk="1" hangingPunct="1"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US" sz="1600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B7309CE-07A7-4204-8BBF-51D1EDF6327E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379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170113" lvl="4" indent="-341313" algn="just" eaLnBrk="1" hangingPunct="1">
              <a:spcBef>
                <a:spcPct val="0"/>
              </a:spcBef>
              <a:buFontTx/>
              <a:buChar char="•"/>
            </a:pPr>
            <a:r>
              <a:rPr lang="en-US" sz="1600" smtClean="0">
                <a:latin typeface="Tahoma" pitchFamily="34" charset="0"/>
                <a:cs typeface="Tahoma" pitchFamily="34" charset="0"/>
              </a:rPr>
              <a:t>Russia</a:t>
            </a:r>
          </a:p>
          <a:p>
            <a:pPr marL="2170113" lvl="4" indent="-341313" algn="just" eaLnBrk="1" hangingPunct="1">
              <a:spcBef>
                <a:spcPct val="0"/>
              </a:spcBef>
              <a:buFontTx/>
              <a:buChar char="•"/>
            </a:pPr>
            <a:r>
              <a:rPr lang="en-US" sz="1600" smtClean="0">
                <a:latin typeface="Tahoma" pitchFamily="34" charset="0"/>
                <a:cs typeface="Tahoma" pitchFamily="34" charset="0"/>
              </a:rPr>
              <a:t>UAE</a:t>
            </a:r>
          </a:p>
          <a:p>
            <a:pPr marL="2170113" lvl="4" indent="-341313" algn="just" eaLnBrk="1" hangingPunct="1">
              <a:spcBef>
                <a:spcPct val="0"/>
              </a:spcBef>
              <a:buFontTx/>
              <a:buChar char="•"/>
            </a:pPr>
            <a:r>
              <a:rPr lang="en-US" sz="1600" smtClean="0">
                <a:latin typeface="Tahoma" pitchFamily="34" charset="0"/>
                <a:cs typeface="Tahoma" pitchFamily="34" charset="0"/>
              </a:rPr>
              <a:t>India</a:t>
            </a:r>
          </a:p>
          <a:p>
            <a:pPr marL="2170113" lvl="4" indent="-341313" algn="just" eaLnBrk="1" hangingPunct="1">
              <a:spcBef>
                <a:spcPct val="0"/>
              </a:spcBef>
              <a:buFontTx/>
              <a:buChar char="•"/>
            </a:pPr>
            <a:r>
              <a:rPr lang="en-US" sz="1600" smtClean="0">
                <a:latin typeface="Tahoma" pitchFamily="34" charset="0"/>
                <a:cs typeface="Tahoma" pitchFamily="34" charset="0"/>
              </a:rPr>
              <a:t>Singapore </a:t>
            </a:r>
          </a:p>
          <a:p>
            <a:pPr marL="2170113" lvl="4" indent="-341313" algn="just" eaLnBrk="1" hangingPunct="1">
              <a:spcBef>
                <a:spcPct val="0"/>
              </a:spcBef>
              <a:buFontTx/>
              <a:buChar char="•"/>
            </a:pPr>
            <a:r>
              <a:rPr lang="en-US" sz="1600" smtClean="0">
                <a:latin typeface="Tahoma" pitchFamily="34" charset="0"/>
                <a:cs typeface="Tahoma" pitchFamily="34" charset="0"/>
              </a:rPr>
              <a:t>Hong Kong</a:t>
            </a:r>
          </a:p>
          <a:p>
            <a:pPr marL="2170113" lvl="4" indent="-341313" algn="just" eaLnBrk="1" hangingPunct="1">
              <a:spcBef>
                <a:spcPct val="0"/>
              </a:spcBef>
              <a:buFontTx/>
              <a:buChar char="•"/>
            </a:pPr>
            <a:r>
              <a:rPr lang="en-US" sz="1600" smtClean="0">
                <a:latin typeface="Tahoma" pitchFamily="34" charset="0"/>
                <a:cs typeface="Tahoma" pitchFamily="34" charset="0"/>
              </a:rPr>
              <a:t>China </a:t>
            </a:r>
          </a:p>
          <a:p>
            <a:pPr marL="168275" indent="-168275" algn="just" eaLnBrk="1" hangingPunct="1">
              <a:spcBef>
                <a:spcPct val="0"/>
              </a:spcBef>
              <a:buFontTx/>
              <a:buChar char="•"/>
            </a:pPr>
            <a:endParaRPr lang="en-US" sz="1600" u="sng" smtClean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78CB6CD-62AB-499D-90DF-294202AEA8C7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E660311-CEA9-46DD-9A4B-C46177B69E24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D947918-7962-450D-988F-515486E639F4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624375-14F9-42B6-B520-D75E16C970AC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7C561C-FF03-4E6B-B6A4-0E13ED08C078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72166F-5B98-4542-9C8F-3B4CA7DA69C1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6A31DB1-8266-415B-A15D-F23255165BDA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7C561C-FF03-4E6B-B6A4-0E13ED08C078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7C561C-FF03-4E6B-B6A4-0E13ED08C078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7C561C-FF03-4E6B-B6A4-0E13ED08C078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7C561C-FF03-4E6B-B6A4-0E13ED08C078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7C561C-FF03-4E6B-B6A4-0E13ED08C078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7C561C-FF03-4E6B-B6A4-0E13ED08C078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7C561C-FF03-4E6B-B6A4-0E13ED08C078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7C561C-FF03-4E6B-B6A4-0E13ED08C078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7C561C-FF03-4E6B-B6A4-0E13ED08C078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7C561C-FF03-4E6B-B6A4-0E13ED08C078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7C561C-FF03-4E6B-B6A4-0E13ED08C078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838200" y="152400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2147483647 h 1000"/>
              <a:gd name="T6" fmla="*/ 0 w 1000"/>
              <a:gd name="T7" fmla="*/ 2147483647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8" descr="BisSmallSeal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524000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9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26F5FAB-73C9-4B3A-B013-98D795795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609600" y="1295400"/>
            <a:ext cx="7958138" cy="109538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2147483647 h 1000"/>
              <a:gd name="T6" fmla="*/ 0 w 1000"/>
              <a:gd name="T7" fmla="*/ 2147483647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609600" y="6172200"/>
            <a:ext cx="731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030" name="Picture 9" descr="BisSmallSeal"/>
          <p:cNvPicPr>
            <a:picLocks noChangeAspect="1" noChangeArrowheads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24800" y="5697538"/>
            <a:ext cx="1219200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75" r:id="rId1"/>
    <p:sldLayoutId id="2147484463" r:id="rId2"/>
    <p:sldLayoutId id="2147484464" r:id="rId3"/>
    <p:sldLayoutId id="2147484465" r:id="rId4"/>
    <p:sldLayoutId id="2147484466" r:id="rId5"/>
    <p:sldLayoutId id="2147484467" r:id="rId6"/>
    <p:sldLayoutId id="2147484468" r:id="rId7"/>
    <p:sldLayoutId id="2147484469" r:id="rId8"/>
    <p:sldLayoutId id="2147484470" r:id="rId9"/>
    <p:sldLayoutId id="2147484471" r:id="rId10"/>
    <p:sldLayoutId id="2147484472" r:id="rId11"/>
    <p:sldLayoutId id="2147484473" r:id="rId12"/>
    <p:sldLayoutId id="2147484474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hyperlink" Target="http://en.wikipedia.org/wiki/Image:Anthrax_01.jpg" TargetMode="External"/><Relationship Id="rId3" Type="http://schemas.openxmlformats.org/officeDocument/2006/relationships/hyperlink" Target="http://www.rezplast.com/art/plastics-main.jpg" TargetMode="External"/><Relationship Id="rId7" Type="http://schemas.openxmlformats.org/officeDocument/2006/relationships/hyperlink" Target="http://training.fws.gov/history/Images/Time%20capsule/GasMask%20JohnstonAtollNWR.jpg" TargetMode="External"/><Relationship Id="rId12" Type="http://schemas.openxmlformats.org/officeDocument/2006/relationships/image" Target="../media/image1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hyperlink" Target="http://www.ics-vending.com/images/kop%20koffie.jpg" TargetMode="External"/><Relationship Id="rId5" Type="http://schemas.openxmlformats.org/officeDocument/2006/relationships/image" Target="../media/image11.jpeg"/><Relationship Id="rId10" Type="http://schemas.openxmlformats.org/officeDocument/2006/relationships/image" Target="../media/image14.jpeg"/><Relationship Id="rId4" Type="http://schemas.openxmlformats.org/officeDocument/2006/relationships/image" Target="../media/image10.jpeg"/><Relationship Id="rId9" Type="http://schemas.openxmlformats.org/officeDocument/2006/relationships/hyperlink" Target="http://techdigestuk.typepad.com/tech_digest/io%20pen.JPG" TargetMode="External"/><Relationship Id="rId1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s.doc.gov/complianceandenforcement/dontletthishappentoyou_2010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foia.bis.doc.gov/exportcontrolviolations/tocexportviolations.htm" TargetMode="External"/><Relationship Id="rId5" Type="http://schemas.openxmlformats.org/officeDocument/2006/relationships/hyperlink" Target="http://www.bis.doc.gov/complianceandenforcement/majorcaselist/mcl102009.pdf" TargetMode="External"/><Relationship Id="rId4" Type="http://schemas.openxmlformats.org/officeDocument/2006/relationships/hyperlink" Target="http://www.bis.doc.gov/enforcement/knowcust.htm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el.Rufe@bis.doc.gov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s.doc.gov/complianceandenforcement/dontletthishappentoyou_2010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beta-www.bis.doc.gov/index.php/compliance-a-training/export-administration-regulations-trainin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eta-www.bis.doc.gov/index.php/compliance-a-training/export-management-a-compliance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export.gov/ecr/eg_main_023148.asp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eta-www.bis.doc.gov/index.php/exporter-portal" TargetMode="External"/><Relationship Id="rId4" Type="http://schemas.openxmlformats.org/officeDocument/2006/relationships/hyperlink" Target="http://export.gov/about/eg_main_016804.asp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fr.gov/cgibin/textidx?SID=9ae4a21068f2bd41d4a5aee843b63ef1&amp;c=ecfr&amp;tpl=/ecfrbrowse/Title15/15cfrv2_02.tpl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1447800" y="381000"/>
            <a:ext cx="604996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/>
            <a:r>
              <a:rPr lang="ru-RU" sz="2000" b="1" dirty="0" smtClean="0">
                <a:solidFill>
                  <a:schemeClr val="tx2"/>
                </a:solidFill>
              </a:rPr>
              <a:t>Бюро промышленности и безопасности</a:t>
            </a:r>
            <a:r>
              <a:rPr lang="en-US" sz="2000" b="1" dirty="0">
                <a:solidFill>
                  <a:schemeClr val="tx2"/>
                </a:solidFill>
              </a:rPr>
              <a:t/>
            </a:r>
            <a:br>
              <a:rPr lang="en-US" sz="2000" b="1" dirty="0">
                <a:solidFill>
                  <a:schemeClr val="tx2"/>
                </a:solidFill>
              </a:rPr>
            </a:br>
            <a:r>
              <a:rPr lang="ru-RU" sz="2000" b="1" dirty="0" smtClean="0">
                <a:solidFill>
                  <a:schemeClr val="tx2"/>
                </a:solidFill>
              </a:rPr>
              <a:t>Министерство торговли США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2057400" y="2667000"/>
            <a:ext cx="5334000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algn="l" eaLnBrk="1" hangingPunct="1">
              <a:spcBef>
                <a:spcPct val="20000"/>
              </a:spcBef>
            </a:pPr>
            <a:endParaRPr lang="en-US">
              <a:solidFill>
                <a:srgbClr val="29293D"/>
              </a:solidFill>
              <a:latin typeface="Arial" charset="0"/>
            </a:endParaRPr>
          </a:p>
          <a:p>
            <a:pPr lvl="1" eaLnBrk="1" hangingPunct="1">
              <a:spcBef>
                <a:spcPct val="20000"/>
              </a:spcBef>
            </a:pPr>
            <a:endParaRPr lang="en-US">
              <a:solidFill>
                <a:srgbClr val="29293D"/>
              </a:solidFill>
              <a:latin typeface="Arial" charset="0"/>
            </a:endParaRPr>
          </a:p>
          <a:p>
            <a:pPr lvl="1" algn="l" eaLnBrk="1" hangingPunct="1">
              <a:spcBef>
                <a:spcPct val="20000"/>
              </a:spcBef>
            </a:pPr>
            <a:endParaRPr lang="en-US">
              <a:solidFill>
                <a:srgbClr val="29293D"/>
              </a:solidFill>
              <a:latin typeface="Arial" charset="0"/>
            </a:endParaRPr>
          </a:p>
        </p:txBody>
      </p:sp>
      <p:sp>
        <p:nvSpPr>
          <p:cNvPr id="6148" name="Rectangle 12"/>
          <p:cNvSpPr>
            <a:spLocks noChangeArrowheads="1"/>
          </p:cNvSpPr>
          <p:nvPr/>
        </p:nvSpPr>
        <p:spPr bwMode="auto">
          <a:xfrm>
            <a:off x="1295400" y="2124075"/>
            <a:ext cx="78486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Проверка конечного применения</a:t>
            </a:r>
            <a:endParaRPr lang="en-US" sz="3600" dirty="0"/>
          </a:p>
          <a:p>
            <a:pPr algn="l">
              <a:defRPr/>
            </a:pPr>
            <a:endParaRPr lang="en-US" sz="2400" dirty="0"/>
          </a:p>
          <a:p>
            <a:pPr algn="l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Томас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Пепе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Атташе по экспортному контролю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defRPr/>
            </a:pPr>
            <a:r>
              <a:rPr lang="ru-RU" sz="2400" b="1" dirty="0" smtClean="0"/>
              <a:t>Коммерческая служба США</a:t>
            </a:r>
            <a:endParaRPr lang="en-US" sz="2400" b="1" dirty="0"/>
          </a:p>
          <a:p>
            <a:pPr algn="l">
              <a:defRPr/>
            </a:pPr>
            <a:r>
              <a:rPr lang="ru-RU" sz="2400" b="1" dirty="0">
                <a:solidFill>
                  <a:schemeClr val="tx2"/>
                </a:solidFill>
              </a:rPr>
              <a:t>Министерство торговли США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defRPr/>
            </a:pP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430213" y="5808663"/>
            <a:ext cx="327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/>
          </a:p>
        </p:txBody>
      </p:sp>
      <p:pic>
        <p:nvPicPr>
          <p:cNvPr id="410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4613" y="5254625"/>
            <a:ext cx="1193800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1613" y="5264150"/>
            <a:ext cx="108585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5254625"/>
            <a:ext cx="1143000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63888" y="5241925"/>
            <a:ext cx="10858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8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64368" y="5254625"/>
            <a:ext cx="109855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9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95450" y="5264150"/>
            <a:ext cx="10699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0" name="Picture 15" descr="H:\ECO Program\oea-coin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45571" y="142875"/>
            <a:ext cx="13096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82000" cy="8382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Виды экспортных ограничений в США</a:t>
            </a:r>
            <a:endParaRPr lang="en-US" sz="3600" b="1" dirty="0" smtClean="0">
              <a:solidFill>
                <a:schemeClr val="tx1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000000"/>
                </a:solidFill>
                <a:latin typeface="Times New Roman" charset="0"/>
              </a:rPr>
              <a:t>Ограничения на экспорт </a:t>
            </a:r>
            <a:r>
              <a:rPr lang="ru-RU" sz="2000" b="1" dirty="0">
                <a:solidFill>
                  <a:srgbClr val="000000"/>
                </a:solidFill>
                <a:latin typeface="Times New Roman" charset="0"/>
              </a:rPr>
              <a:t>технологий, услуг и товаров двойного </a:t>
            </a:r>
            <a:r>
              <a:rPr lang="ru-RU" sz="2000" b="1" dirty="0" smtClean="0">
                <a:solidFill>
                  <a:srgbClr val="000000"/>
                </a:solidFill>
                <a:latin typeface="Times New Roman" charset="0"/>
              </a:rPr>
              <a:t>назначения</a:t>
            </a:r>
            <a:endParaRPr lang="en-US" sz="2000" b="1" dirty="0" smtClean="0">
              <a:solidFill>
                <a:srgbClr val="000000"/>
              </a:solidFill>
              <a:latin typeface="Times New Roman" charset="0"/>
            </a:endParaRPr>
          </a:p>
          <a:p>
            <a:pPr lvl="1">
              <a:lnSpc>
                <a:spcPct val="80000"/>
              </a:lnSpc>
              <a:buSzPct val="95000"/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0000"/>
                </a:solidFill>
                <a:latin typeface="Times New Roman" charset="0"/>
              </a:rPr>
              <a:t>Находятся под контролем Министерств</a:t>
            </a:r>
            <a:r>
              <a:rPr lang="ru-RU" sz="2000" dirty="0">
                <a:solidFill>
                  <a:srgbClr val="000000"/>
                </a:solidFill>
                <a:latin typeface="Times New Roman" charset="0"/>
              </a:rPr>
              <a:t>а</a:t>
            </a:r>
            <a:r>
              <a:rPr lang="ru-RU" sz="2000" dirty="0" smtClean="0">
                <a:solidFill>
                  <a:srgbClr val="000000"/>
                </a:solidFill>
                <a:latin typeface="Times New Roman" charset="0"/>
              </a:rPr>
              <a:t> Торговли и регулируются  </a:t>
            </a:r>
            <a:r>
              <a:rPr lang="ru-RU" sz="2000" i="1" u="sng" dirty="0">
                <a:solidFill>
                  <a:srgbClr val="000000"/>
                </a:solidFill>
                <a:latin typeface="Times New Roman" charset="0"/>
              </a:rPr>
              <a:t>Правилами экспортного </a:t>
            </a:r>
            <a:r>
              <a:rPr lang="ru-RU" sz="2000" i="1" u="sng" dirty="0" smtClean="0">
                <a:solidFill>
                  <a:srgbClr val="000000"/>
                </a:solidFill>
                <a:latin typeface="Times New Roman" charset="0"/>
              </a:rPr>
              <a:t>контроля </a:t>
            </a:r>
            <a:r>
              <a:rPr lang="en-US" sz="2000" i="1" u="sng" dirty="0" smtClean="0">
                <a:solidFill>
                  <a:srgbClr val="000000"/>
                </a:solidFill>
                <a:latin typeface="Times New Roman" charset="0"/>
              </a:rPr>
              <a:t>(EAR)</a:t>
            </a:r>
            <a:r>
              <a:rPr lang="ru-RU" sz="2000" i="1" dirty="0" smtClean="0">
                <a:solidFill>
                  <a:srgbClr val="000000"/>
                </a:solidFill>
                <a:latin typeface="Times New Roman" charset="0"/>
              </a:rPr>
              <a:t>, </a:t>
            </a:r>
            <a:r>
              <a:rPr lang="ru-RU" sz="2000" dirty="0" smtClean="0">
                <a:solidFill>
                  <a:srgbClr val="000000"/>
                </a:solidFill>
                <a:latin typeface="Times New Roman" charset="0"/>
              </a:rPr>
              <a:t>установленными</a:t>
            </a:r>
            <a:r>
              <a:rPr lang="ru-RU" sz="2000" i="1" dirty="0" smtClean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charset="0"/>
              </a:rPr>
              <a:t>Бюро промышленности и безопасности</a:t>
            </a:r>
            <a:endParaRPr lang="en-US" sz="2000" dirty="0" smtClean="0">
              <a:solidFill>
                <a:srgbClr val="000000"/>
              </a:solidFill>
              <a:latin typeface="Times New Roman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000000"/>
                </a:solidFill>
                <a:latin typeface="Times New Roman" charset="0"/>
              </a:rPr>
              <a:t>Ограничения на экспорт технологий, услуг и товаров, имеющих оборонное назначение</a:t>
            </a:r>
            <a:endParaRPr lang="en-US" sz="2000" dirty="0" smtClean="0">
              <a:solidFill>
                <a:srgbClr val="000000"/>
              </a:solidFill>
              <a:latin typeface="Times New Roman" charset="0"/>
            </a:endParaRPr>
          </a:p>
          <a:p>
            <a:pPr lvl="1">
              <a:lnSpc>
                <a:spcPct val="80000"/>
              </a:lnSpc>
              <a:buSzPct val="95000"/>
              <a:buFont typeface="Wingdings" pitchFamily="2" charset="2"/>
              <a:buChar char="Ø"/>
            </a:pPr>
            <a:r>
              <a:rPr lang="ru-RU" sz="2000" dirty="0">
                <a:solidFill>
                  <a:srgbClr val="000000"/>
                </a:solidFill>
                <a:latin typeface="Times New Roman" charset="0"/>
              </a:rPr>
              <a:t>Находятся под контролем </a:t>
            </a:r>
            <a:r>
              <a:rPr lang="ru-RU" sz="2000" dirty="0" smtClean="0">
                <a:solidFill>
                  <a:srgbClr val="000000"/>
                </a:solidFill>
                <a:latin typeface="Times New Roman" charset="0"/>
              </a:rPr>
              <a:t>Государственного департамента </a:t>
            </a:r>
            <a:r>
              <a:rPr lang="ru-RU" sz="2000" dirty="0">
                <a:solidFill>
                  <a:srgbClr val="000000"/>
                </a:solidFill>
                <a:latin typeface="Times New Roman" charset="0"/>
              </a:rPr>
              <a:t>США и </a:t>
            </a:r>
            <a:r>
              <a:rPr lang="ru-RU" sz="2000" dirty="0" smtClean="0">
                <a:solidFill>
                  <a:srgbClr val="000000"/>
                </a:solidFill>
                <a:latin typeface="Times New Roman" charset="0"/>
              </a:rPr>
              <a:t>регулируются </a:t>
            </a:r>
            <a:r>
              <a:rPr lang="ru-RU" sz="2000" i="1" u="sng" dirty="0">
                <a:solidFill>
                  <a:srgbClr val="000000"/>
                </a:solidFill>
                <a:latin typeface="Times New Roman" charset="0"/>
              </a:rPr>
              <a:t>Правилами международной торговли </a:t>
            </a:r>
            <a:r>
              <a:rPr lang="ru-RU" sz="2000" i="1" u="sng" dirty="0" smtClean="0">
                <a:solidFill>
                  <a:srgbClr val="000000"/>
                </a:solidFill>
                <a:latin typeface="Times New Roman" charset="0"/>
              </a:rPr>
              <a:t>оружием</a:t>
            </a:r>
            <a:r>
              <a:rPr lang="en-US" sz="2000" i="1" u="sng" dirty="0" smtClean="0">
                <a:solidFill>
                  <a:srgbClr val="000000"/>
                </a:solidFill>
                <a:latin typeface="Times New Roman" charset="0"/>
              </a:rPr>
              <a:t> (ITAR)</a:t>
            </a:r>
            <a:r>
              <a:rPr lang="ru-RU" sz="2000" dirty="0" smtClean="0">
                <a:solidFill>
                  <a:srgbClr val="000000"/>
                </a:solidFill>
                <a:latin typeface="Times New Roman" charset="0"/>
              </a:rPr>
              <a:t>, установленными Директоратом </a:t>
            </a:r>
            <a:r>
              <a:rPr lang="ru-RU" sz="2000" dirty="0">
                <a:solidFill>
                  <a:srgbClr val="000000"/>
                </a:solidFill>
                <a:latin typeface="Times New Roman" charset="0"/>
              </a:rPr>
              <a:t>по контролю оборонной </a:t>
            </a:r>
            <a:r>
              <a:rPr lang="ru-RU" sz="2000" dirty="0" smtClean="0">
                <a:solidFill>
                  <a:srgbClr val="000000"/>
                </a:solidFill>
                <a:latin typeface="Times New Roman" charset="0"/>
              </a:rPr>
              <a:t>торговли</a:t>
            </a:r>
            <a:endParaRPr lang="en-US" sz="2000" i="1" u="sng" dirty="0" smtClean="0">
              <a:solidFill>
                <a:srgbClr val="000000"/>
              </a:solidFill>
              <a:latin typeface="Times New Roman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000000"/>
                </a:solidFill>
                <a:latin typeface="Times New Roman" charset="0"/>
              </a:rPr>
              <a:t>Санкции и эмбарго  </a:t>
            </a:r>
            <a:endParaRPr lang="en-US" sz="2000" dirty="0" smtClean="0">
              <a:solidFill>
                <a:srgbClr val="000000"/>
              </a:solidFill>
              <a:latin typeface="Times New Roman" charset="0"/>
            </a:endParaRPr>
          </a:p>
          <a:p>
            <a:pPr lvl="1">
              <a:lnSpc>
                <a:spcPct val="80000"/>
              </a:lnSpc>
              <a:buSzPct val="95000"/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0000"/>
                </a:solidFill>
                <a:latin typeface="Times New Roman" charset="0"/>
              </a:rPr>
              <a:t>Находятся </a:t>
            </a:r>
            <a:r>
              <a:rPr lang="ru-RU" sz="2000" dirty="0">
                <a:solidFill>
                  <a:srgbClr val="000000"/>
                </a:solidFill>
                <a:latin typeface="Times New Roman" charset="0"/>
              </a:rPr>
              <a:t>в </a:t>
            </a:r>
            <a:r>
              <a:rPr lang="ru-RU" sz="2000" dirty="0" smtClean="0">
                <a:solidFill>
                  <a:srgbClr val="000000"/>
                </a:solidFill>
                <a:latin typeface="Times New Roman" charset="0"/>
              </a:rPr>
              <a:t>ведении Министерства финансов США</a:t>
            </a:r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, </a:t>
            </a:r>
            <a:r>
              <a:rPr lang="ru-RU" sz="2000" dirty="0" smtClean="0">
                <a:solidFill>
                  <a:srgbClr val="000000"/>
                </a:solidFill>
                <a:latin typeface="Times New Roman" charset="0"/>
              </a:rPr>
              <a:t>Отдела </a:t>
            </a:r>
            <a:r>
              <a:rPr lang="ru-RU" sz="2000" dirty="0">
                <a:solidFill>
                  <a:srgbClr val="000000"/>
                </a:solidFill>
                <a:latin typeface="Times New Roman" charset="0"/>
              </a:rPr>
              <a:t>по контролю за иностранными </a:t>
            </a:r>
            <a:r>
              <a:rPr lang="ru-RU" sz="2000" dirty="0" smtClean="0">
                <a:solidFill>
                  <a:srgbClr val="000000"/>
                </a:solidFill>
                <a:latin typeface="Times New Roman" charset="0"/>
              </a:rPr>
              <a:t>активами</a:t>
            </a:r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 (OFAC).</a:t>
            </a:r>
          </a:p>
        </p:txBody>
      </p:sp>
    </p:spTree>
    <p:extLst>
      <p:ext uri="{BB962C8B-B14F-4D97-AF65-F5344CB8AC3E}">
        <p14:creationId xmlns:p14="http://schemas.microsoft.com/office/powerpoint/2010/main" xmlns="" val="296696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13716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ebuchet MS" pitchFamily="34" charset="0"/>
                <a:ea typeface="+mj-ea"/>
                <a:cs typeface="+mj-cs"/>
              </a:rPr>
              <a:t>Что такое Бюро промышленности и безопасности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ebuchet MS" pitchFamily="34" charset="0"/>
                <a:ea typeface="+mj-ea"/>
                <a:cs typeface="+mj-cs"/>
              </a:rPr>
              <a:t> (</a:t>
            </a:r>
            <a:r>
              <a:rPr lang="en-US" sz="3600" dirty="0" smtClean="0">
                <a:latin typeface="Trebuchet MS" pitchFamily="34" charset="0"/>
                <a:ea typeface="+mj-ea"/>
                <a:cs typeface="+mj-cs"/>
              </a:rPr>
              <a:t>BIS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ebuchet MS" pitchFamily="34" charset="0"/>
                <a:ea typeface="+mj-ea"/>
                <a:cs typeface="+mj-cs"/>
              </a:rPr>
              <a:t>)?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itchFamily="34" charset="0"/>
              <a:ea typeface="+mj-ea"/>
              <a:cs typeface="+mj-cs"/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152400" y="5486400"/>
            <a:ext cx="8839200" cy="1219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lvl="0" algn="l">
              <a:buFontTx/>
              <a:buChar char="-"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1500" dirty="0" smtClean="0">
                <a:latin typeface="Trebuchet MS" pitchFamily="34" charset="0"/>
              </a:rPr>
              <a:t>Предотвращение незаконного экспорта технологий, услуг и товаров двойного назначения</a:t>
            </a:r>
            <a:endParaRPr kumimoji="0" lang="en-US" sz="15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rebuchet MS" pitchFamily="34" charset="0"/>
            </a:endParaRPr>
          </a:p>
          <a:p>
            <a:pPr lvl="0" algn="l">
              <a:buFontTx/>
              <a:buChar char="-"/>
              <a:defRPr/>
            </a:pPr>
            <a:r>
              <a:rPr lang="ru-RU" sz="1500" dirty="0" smtClean="0">
                <a:latin typeface="Trebuchet MS" pitchFamily="34" charset="0"/>
              </a:rPr>
              <a:t> Расследование нарушений и оказание помощи в привлечении нарушителей к уголовной </a:t>
            </a:r>
            <a:r>
              <a:rPr lang="ru-RU" sz="1500" dirty="0">
                <a:latin typeface="Trebuchet MS" pitchFamily="34" charset="0"/>
              </a:rPr>
              <a:t> </a:t>
            </a:r>
            <a:r>
              <a:rPr lang="ru-RU" sz="1500" dirty="0" smtClean="0">
                <a:latin typeface="Trebuchet MS" pitchFamily="34" charset="0"/>
              </a:rPr>
              <a:t>    ответственности </a:t>
            </a:r>
          </a:p>
          <a:p>
            <a:pPr algn="l">
              <a:buFontTx/>
              <a:buChar char="-"/>
              <a:defRPr/>
            </a:pPr>
            <a:r>
              <a:rPr lang="ru-RU" sz="1500" dirty="0" smtClean="0">
                <a:latin typeface="Trebuchet MS" pitchFamily="34" charset="0"/>
              </a:rPr>
              <a:t> Обеспечение информационной поддержки заинтересованного круга лиц по вопросам их обязанностей и ответственности за экспортный контроль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latin typeface="Trebuchet MS" pitchFamily="34" charset="0"/>
            </a:endParaRPr>
          </a:p>
          <a:p>
            <a:pPr lvl="0" algn="l">
              <a:buFontTx/>
              <a:buChar char="-"/>
              <a:defRPr/>
            </a:pPr>
            <a:endParaRPr lang="ru-RU" sz="1200" dirty="0" smtClean="0">
              <a:latin typeface="Trebuchet MS" pitchFamily="34" charset="0"/>
            </a:endParaRPr>
          </a:p>
          <a:p>
            <a:pPr lvl="0" algn="l">
              <a:buFontTx/>
              <a:buChar char="-"/>
              <a:defRPr/>
            </a:pP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2438400" y="1676400"/>
            <a:ext cx="3657600" cy="33855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600" b="1" dirty="0" smtClean="0"/>
              <a:t>Министерство торговли США</a:t>
            </a:r>
            <a:endParaRPr lang="en-US" sz="1600" b="1" dirty="0"/>
          </a:p>
        </p:txBody>
      </p:sp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242766" y="3067050"/>
            <a:ext cx="1738434" cy="830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Контроль над экспортом</a:t>
            </a:r>
            <a:endParaRPr lang="en-US" sz="1600" b="1" dirty="0"/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2743200" y="3124200"/>
            <a:ext cx="3581400" cy="58477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Обеспечение исполнения законов об экспорте</a:t>
            </a:r>
            <a:endParaRPr lang="en-US" sz="1600" b="1" dirty="0"/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6553200" y="2971800"/>
            <a:ext cx="2532185" cy="10772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Отдел обеспечения безопасности жизненно важных объектов</a:t>
            </a:r>
            <a:endParaRPr lang="en-US" sz="1600" b="1" dirty="0"/>
          </a:p>
        </p:txBody>
      </p:sp>
      <p:sp>
        <p:nvSpPr>
          <p:cNvPr id="39" name="Text Box 8"/>
          <p:cNvSpPr txBox="1">
            <a:spLocks noChangeArrowheads="1"/>
          </p:cNvSpPr>
          <p:nvPr/>
        </p:nvSpPr>
        <p:spPr bwMode="auto">
          <a:xfrm>
            <a:off x="990600" y="3886200"/>
            <a:ext cx="2362200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Отдел по обеспечению исполнения законов, регулирующих экспорт</a:t>
            </a:r>
            <a:endParaRPr lang="en-US" sz="1200" dirty="0"/>
          </a:p>
        </p:txBody>
      </p:sp>
      <p:sp>
        <p:nvSpPr>
          <p:cNvPr id="40" name="Text Box 9"/>
          <p:cNvSpPr txBox="1">
            <a:spLocks noChangeArrowheads="1"/>
          </p:cNvSpPr>
          <p:nvPr/>
        </p:nvSpPr>
        <p:spPr bwMode="auto">
          <a:xfrm>
            <a:off x="3421032" y="3886200"/>
            <a:ext cx="1760567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Отдел анализа </a:t>
            </a:r>
            <a:r>
              <a:rPr lang="ru-RU" sz="1200" dirty="0" err="1" smtClean="0"/>
              <a:t>правоприменения</a:t>
            </a:r>
            <a:endParaRPr lang="en-US" sz="1200" dirty="0"/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5238574" y="3886200"/>
            <a:ext cx="1695626" cy="83099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Отдел контроля за соблюдением </a:t>
            </a:r>
            <a:r>
              <a:rPr lang="ru-RU" sz="1200" dirty="0" err="1" smtClean="0"/>
              <a:t>антибойкотных</a:t>
            </a:r>
            <a:r>
              <a:rPr lang="ru-RU" sz="1200" dirty="0" smtClean="0"/>
              <a:t> норм</a:t>
            </a:r>
            <a:endParaRPr lang="en-US" sz="1200" dirty="0"/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2514600" y="2286000"/>
            <a:ext cx="3581400" cy="5847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 b="1" dirty="0" smtClean="0"/>
              <a:t>Бюро промышленности и безопасности</a:t>
            </a:r>
            <a:endParaRPr lang="en-US" sz="1600" b="1" dirty="0"/>
          </a:p>
        </p:txBody>
      </p:sp>
      <p:sp>
        <p:nvSpPr>
          <p:cNvPr id="43" name="Line 15"/>
          <p:cNvSpPr>
            <a:spLocks noChangeShapeType="1"/>
          </p:cNvSpPr>
          <p:nvPr/>
        </p:nvSpPr>
        <p:spPr bwMode="auto">
          <a:xfrm>
            <a:off x="4267200" y="1981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44" name="Line 16"/>
          <p:cNvSpPr>
            <a:spLocks noChangeShapeType="1"/>
          </p:cNvSpPr>
          <p:nvPr/>
        </p:nvSpPr>
        <p:spPr bwMode="auto">
          <a:xfrm>
            <a:off x="914400" y="2895600"/>
            <a:ext cx="701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45" name="Line 17"/>
          <p:cNvSpPr>
            <a:spLocks noChangeShapeType="1"/>
          </p:cNvSpPr>
          <p:nvPr/>
        </p:nvSpPr>
        <p:spPr bwMode="auto">
          <a:xfrm>
            <a:off x="914400" y="2895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46" name="Line 18"/>
          <p:cNvSpPr>
            <a:spLocks noChangeShapeType="1"/>
          </p:cNvSpPr>
          <p:nvPr/>
        </p:nvSpPr>
        <p:spPr bwMode="auto">
          <a:xfrm>
            <a:off x="7924800" y="2895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47" name="Line 19"/>
          <p:cNvSpPr>
            <a:spLocks noChangeShapeType="1"/>
          </p:cNvSpPr>
          <p:nvPr/>
        </p:nvSpPr>
        <p:spPr bwMode="auto">
          <a:xfrm>
            <a:off x="4267200" y="2895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48" name="Line 20"/>
          <p:cNvSpPr>
            <a:spLocks noChangeShapeType="1"/>
          </p:cNvSpPr>
          <p:nvPr/>
        </p:nvSpPr>
        <p:spPr bwMode="auto">
          <a:xfrm>
            <a:off x="2590800" y="3733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49" name="Line 21"/>
          <p:cNvSpPr>
            <a:spLocks noChangeShapeType="1"/>
          </p:cNvSpPr>
          <p:nvPr/>
        </p:nvSpPr>
        <p:spPr bwMode="auto">
          <a:xfrm>
            <a:off x="6096000" y="3733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50" name="Line 22"/>
          <p:cNvSpPr>
            <a:spLocks noChangeShapeType="1"/>
          </p:cNvSpPr>
          <p:nvPr/>
        </p:nvSpPr>
        <p:spPr bwMode="auto">
          <a:xfrm>
            <a:off x="2590800" y="37338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51" name="Line 23"/>
          <p:cNvSpPr>
            <a:spLocks noChangeShapeType="1"/>
          </p:cNvSpPr>
          <p:nvPr/>
        </p:nvSpPr>
        <p:spPr bwMode="auto">
          <a:xfrm>
            <a:off x="4267200" y="3733800"/>
            <a:ext cx="0" cy="182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1600200" y="4724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53" name="Line 26"/>
          <p:cNvSpPr>
            <a:spLocks noChangeShapeType="1"/>
          </p:cNvSpPr>
          <p:nvPr/>
        </p:nvSpPr>
        <p:spPr bwMode="auto">
          <a:xfrm>
            <a:off x="2438400" y="4495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54" name="Line 27"/>
          <p:cNvSpPr>
            <a:spLocks noChangeShapeType="1"/>
          </p:cNvSpPr>
          <p:nvPr/>
        </p:nvSpPr>
        <p:spPr bwMode="auto">
          <a:xfrm>
            <a:off x="1600200" y="4724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55" name="Text Box 8"/>
          <p:cNvSpPr txBox="1">
            <a:spLocks noChangeArrowheads="1"/>
          </p:cNvSpPr>
          <p:nvPr/>
        </p:nvSpPr>
        <p:spPr bwMode="auto">
          <a:xfrm>
            <a:off x="838201" y="4800600"/>
            <a:ext cx="2514599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Региональные отделения по обеспечению исполнения законодательства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1676400" y="457200"/>
            <a:ext cx="480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ebuchet MS" pitchFamily="34" charset="0"/>
                <a:ea typeface="+mj-ea"/>
                <a:cs typeface="+mj-cs"/>
              </a:rPr>
              <a:t>Цели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itchFamily="34" charset="0"/>
              <a:ea typeface="+mj-ea"/>
              <a:cs typeface="+mj-cs"/>
            </a:endParaRP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228600" y="1600200"/>
            <a:ext cx="8915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lang="ru-RU" sz="1600" b="1" dirty="0" smtClean="0">
                <a:latin typeface="+mn-lt"/>
              </a:rPr>
              <a:t>Цели экспортных ограничений, установленных Министерством торговли, включают в себя следующие:</a:t>
            </a:r>
          </a:p>
          <a:p>
            <a:pPr lvl="0" algn="l">
              <a:spcBef>
                <a:spcPct val="20000"/>
              </a:spcBef>
              <a:defRPr/>
            </a:pPr>
            <a:endParaRPr kumimoji="0" lang="en-US" sz="800" b="0" i="0" u="sng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16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В области национальной безопасности</a:t>
            </a: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–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Ограничить экспорт товаров и технологий, которые:</a:t>
            </a:r>
            <a:endParaRPr kumimoji="0" lang="en-US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marL="800100" marR="0" lvl="1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AutoNum type="arabicParenR"/>
              <a:tabLst/>
              <a:defRPr/>
            </a:pPr>
            <a: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Внесли бы существенный вклад в военный потенциал другой страны</a:t>
            </a:r>
            <a:endParaRPr kumimoji="0" lang="en-US" sz="1500" b="0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marL="515938" marR="0" lvl="1" indent="-339725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AutoNum type="arabicParenR"/>
              <a:tabLst/>
              <a:defRPr/>
            </a:pPr>
            <a:r>
              <a:rPr lang="ru-RU" sz="1500" dirty="0" smtClean="0"/>
              <a:t>Наносят ущерб национальной безопасности Соединенных Штатов</a:t>
            </a:r>
            <a:endParaRPr kumimoji="0" lang="en-US" sz="1500" b="0" i="1" u="sng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lvl="0" algn="l">
              <a:spcBef>
                <a:spcPct val="20000"/>
              </a:spcBef>
              <a:defRPr/>
            </a:pPr>
            <a:r>
              <a:rPr kumimoji="0" lang="ru-RU" sz="16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В </a:t>
            </a:r>
            <a:r>
              <a:rPr lang="ru-RU" sz="1600" b="1" u="sng" dirty="0" smtClean="0">
                <a:latin typeface="+mn-lt"/>
              </a:rPr>
              <a:t>сфере </a:t>
            </a:r>
            <a:r>
              <a:rPr kumimoji="0" lang="ru-RU" sz="16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ракетных технологий</a:t>
            </a:r>
            <a:r>
              <a:rPr kumimoji="0" lang="ru-RU" sz="1600" b="1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- </a:t>
            </a:r>
            <a:r>
              <a:rPr lang="ru-RU" sz="1500" dirty="0" smtClean="0"/>
              <a:t>Ограничить распространение ракет, способных доставлять ядерное или иное оружие массового уничтожения.</a:t>
            </a:r>
            <a:endParaRPr kumimoji="0" lang="en-US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lvl="0" algn="l">
              <a:spcBef>
                <a:spcPct val="20000"/>
              </a:spcBef>
              <a:defRPr/>
            </a:pPr>
            <a:r>
              <a:rPr kumimoji="0" lang="ru-RU" sz="16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В деле нераспространения ядерного оружия</a:t>
            </a:r>
            <a:r>
              <a:rPr kumimoji="0" lang="ru-RU" sz="1600" b="1" i="0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- </a:t>
            </a:r>
            <a:r>
              <a:rPr lang="ru-RU" sz="1500" dirty="0" smtClean="0"/>
              <a:t>Предотвратить распространение ядерного оружия.</a:t>
            </a:r>
            <a:endParaRPr kumimoji="0" lang="en-US" sz="1500" b="0" i="0" u="sng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lvl="0" algn="l">
              <a:spcBef>
                <a:spcPct val="20000"/>
              </a:spcBef>
              <a:defRPr/>
            </a:pPr>
            <a:r>
              <a:rPr kumimoji="0" lang="ru-RU" sz="16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В сфере</a:t>
            </a:r>
            <a:r>
              <a:rPr kumimoji="0" lang="ru-RU" sz="1600" b="1" i="0" u="sng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х</a:t>
            </a:r>
            <a:r>
              <a:rPr kumimoji="0" lang="ru-RU" sz="16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имического</a:t>
            </a:r>
            <a:r>
              <a:rPr kumimoji="0" lang="ru-RU" sz="1600" b="1" i="0" u="sng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или биологического оружия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- </a:t>
            </a:r>
            <a:r>
              <a:rPr lang="ru-RU" sz="1500" dirty="0" smtClean="0"/>
              <a:t>Предотвратить распространение и незаконное использование химического и биологического оружия.</a:t>
            </a:r>
            <a:endParaRPr kumimoji="0" lang="en-US" sz="1500" b="0" i="0" u="sng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lvl="0" algn="l">
              <a:spcBef>
                <a:spcPct val="20000"/>
              </a:spcBef>
              <a:defRPr/>
            </a:pPr>
            <a:r>
              <a:rPr kumimoji="0" lang="ru-RU" sz="16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Во внешней политике</a:t>
            </a:r>
            <a:r>
              <a:rPr kumimoji="0" lang="ru-RU" sz="1600" b="1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</a:t>
            </a:r>
            <a:r>
              <a:rPr kumimoji="0" lang="ru-RU" sz="1500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-</a:t>
            </a:r>
            <a:r>
              <a:rPr kumimoji="0" lang="ru-RU" sz="1500" b="1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</a:t>
            </a:r>
            <a:r>
              <a:rPr kumimoji="0" lang="en-US" sz="1500" b="0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C</a:t>
            </a:r>
            <a:r>
              <a:rPr kumimoji="0" lang="ru-RU" sz="15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одейств</a:t>
            </a:r>
            <a:r>
              <a:rPr lang="ru-RU" sz="1500" dirty="0" err="1" smtClean="0">
                <a:solidFill>
                  <a:schemeClr val="tx2"/>
                </a:solidFill>
                <a:latin typeface="+mn-lt"/>
              </a:rPr>
              <a:t>овать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 осуществлению внешней политики США и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 выполнению ими международных обязательств. Цели подразделяются на: антитеррористическую деятельность, борьбу с преступностью, региональную стабильность и санкции ООН.</a:t>
            </a:r>
            <a:endParaRPr kumimoji="0" lang="en-US" sz="1500" b="0" i="0" u="sng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lvl="0" algn="l">
              <a:spcBef>
                <a:spcPct val="20000"/>
              </a:spcBef>
              <a:defRPr/>
            </a:pPr>
            <a:r>
              <a:rPr kumimoji="0" lang="ru-RU" sz="16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В вопросах дефицита товаров</a:t>
            </a:r>
            <a:r>
              <a:rPr kumimoji="0" lang="ru-RU" sz="1600" b="1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- 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Защитить внутреннюю экономику от чрезмерной утечки дефицитных материалов. Очень мало объектов подпадает под экспортные ограничения по причине дефицита.</a:t>
            </a:r>
            <a:endParaRPr kumimoji="0" lang="en-US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295400" y="533400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ebuchet MS" pitchFamily="34" charset="0"/>
                <a:ea typeface="+mj-ea"/>
                <a:cs typeface="+mj-cs"/>
              </a:rPr>
              <a:t>Что подпадает под ограничения?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itchFamily="34" charset="0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1676400"/>
            <a:ext cx="8610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/>
              <a:buChar char="·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algn="l">
              <a:spcBef>
                <a:spcPct val="20000"/>
              </a:spcBef>
              <a:buFont typeface="Symbol"/>
              <a:buChar char="·"/>
              <a:defRPr/>
            </a:pPr>
            <a:r>
              <a:rPr lang="ru-RU" sz="23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ru-RU" sz="3300" dirty="0" smtClean="0">
                <a:solidFill>
                  <a:schemeClr val="tx2"/>
                </a:solidFill>
                <a:latin typeface="+mn-lt"/>
              </a:rPr>
              <a:t>Правила экспортного контроля </a:t>
            </a:r>
            <a:r>
              <a:rPr lang="en-US" sz="3300" dirty="0" smtClean="0">
                <a:solidFill>
                  <a:schemeClr val="tx2"/>
                </a:solidFill>
                <a:latin typeface="+mn-lt"/>
              </a:rPr>
              <a:t>(EAR) </a:t>
            </a:r>
            <a:r>
              <a:rPr lang="ru-RU" sz="3300" dirty="0" smtClean="0">
                <a:solidFill>
                  <a:schemeClr val="tx2"/>
                </a:solidFill>
                <a:latin typeface="+mn-lt"/>
              </a:rPr>
              <a:t>применяются к следующим товарам и технологиям</a:t>
            </a:r>
            <a:r>
              <a:rPr kumimoji="0" lang="en-US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 (</a:t>
            </a: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включая технические характеристики</a:t>
            </a:r>
            <a:r>
              <a:rPr kumimoji="0" lang="en-US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)</a:t>
            </a: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:</a:t>
            </a:r>
            <a:endParaRPr kumimoji="0" lang="en-US" sz="33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33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lvl="1" algn="l">
              <a:spcBef>
                <a:spcPct val="20000"/>
              </a:spcBef>
              <a:defRPr/>
            </a:pPr>
            <a:r>
              <a:rPr kumimoji="0" lang="en-US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- </a:t>
            </a: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    </a:t>
            </a:r>
            <a:r>
              <a:rPr lang="ru-RU" sz="3300" dirty="0" smtClean="0">
                <a:solidFill>
                  <a:schemeClr val="tx2"/>
                </a:solidFill>
              </a:rPr>
              <a:t>Экспортируемым товарам</a:t>
            </a:r>
            <a:endParaRPr kumimoji="0" lang="en-US" sz="33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lvl="1" algn="l">
              <a:spcBef>
                <a:spcPct val="20000"/>
              </a:spcBef>
              <a:defRPr/>
            </a:pPr>
            <a:r>
              <a:rPr kumimoji="0" lang="en-US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- </a:t>
            </a: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    </a:t>
            </a:r>
            <a:r>
              <a:rPr lang="ru-RU" sz="3300" dirty="0" smtClean="0">
                <a:solidFill>
                  <a:schemeClr val="tx2"/>
                </a:solidFill>
                <a:latin typeface="+mn-lt"/>
              </a:rPr>
              <a:t>Реэкспортируемым товарам</a:t>
            </a:r>
            <a:endParaRPr kumimoji="0" lang="en-US" sz="33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marL="914400" lvl="1" indent="-457200" algn="l">
              <a:spcBef>
                <a:spcPct val="20000"/>
              </a:spcBef>
              <a:buFontTx/>
              <a:buChar char="-"/>
              <a:defRPr/>
            </a:pPr>
            <a:r>
              <a:rPr lang="ru-RU" sz="3300" dirty="0" smtClean="0">
                <a:solidFill>
                  <a:schemeClr val="tx2"/>
                </a:solidFill>
                <a:latin typeface="+mn-lt"/>
              </a:rPr>
              <a:t>Товарам иностранного производства,</a:t>
            </a:r>
            <a:r>
              <a:rPr lang="en-US" sz="33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ru-RU" sz="3300" dirty="0" smtClean="0">
                <a:solidFill>
                  <a:schemeClr val="tx2"/>
                </a:solidFill>
                <a:latin typeface="+mn-lt"/>
              </a:rPr>
              <a:t>количество произведённых в США компонентов в которых превышает установленный максимум</a:t>
            </a:r>
            <a:r>
              <a:rPr lang="en-US" sz="3300" smtClean="0">
                <a:solidFill>
                  <a:schemeClr val="tx2"/>
                </a:solidFill>
                <a:latin typeface="+mn-lt"/>
              </a:rPr>
              <a:t> (de </a:t>
            </a:r>
            <a:r>
              <a:rPr lang="en-US" sz="3300" dirty="0" smtClean="0">
                <a:solidFill>
                  <a:schemeClr val="tx2"/>
                </a:solidFill>
                <a:latin typeface="+mn-lt"/>
              </a:rPr>
              <a:t>minimis)</a:t>
            </a:r>
            <a:endParaRPr lang="ru-RU" sz="3300" dirty="0" smtClean="0">
              <a:solidFill>
                <a:schemeClr val="tx2"/>
              </a:solidFill>
              <a:latin typeface="+mn-lt"/>
            </a:endParaRPr>
          </a:p>
          <a:p>
            <a:pPr marL="914400" lvl="1" indent="-457200" algn="l">
              <a:spcBef>
                <a:spcPct val="20000"/>
              </a:spcBef>
              <a:buFontTx/>
              <a:buChar char="-"/>
              <a:defRPr/>
            </a:pP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Передаваемым иностранным гражданам</a:t>
            </a:r>
            <a:r>
              <a:rPr kumimoji="0" lang="ru-RU" sz="33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техническим характеристикам </a:t>
            </a:r>
            <a:r>
              <a:rPr kumimoji="0" lang="en-US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(</a:t>
            </a: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в случае предполагаемого экспорта</a:t>
            </a:r>
            <a:r>
              <a:rPr kumimoji="0" lang="en-US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 – deemed export)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33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lvl="0" algn="l" eaLnBrk="0" hangingPunct="0">
              <a:spcBef>
                <a:spcPct val="20000"/>
              </a:spcBef>
              <a:defRPr/>
            </a:pPr>
            <a:r>
              <a:rPr lang="en-US" sz="3300" dirty="0" smtClean="0">
                <a:solidFill>
                  <a:schemeClr val="tx2"/>
                </a:solidFill>
                <a:sym typeface="Symbol"/>
              </a:rPr>
              <a:t> </a:t>
            </a: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Ограничения со</a:t>
            </a:r>
            <a:r>
              <a:rPr kumimoji="0" lang="ru-RU" sz="33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 стороны Министерства торговли зависят от</a:t>
            </a:r>
            <a:r>
              <a:rPr kumimoji="0" lang="en-US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	-  </a:t>
            </a: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Страны, куда осуществляется отправка товара</a:t>
            </a:r>
            <a:endParaRPr kumimoji="0" lang="en-US" sz="33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lvl="0" algn="l">
              <a:spcBef>
                <a:spcPct val="20000"/>
              </a:spcBef>
              <a:defRPr/>
            </a:pPr>
            <a:r>
              <a:rPr lang="en-US" sz="3300" dirty="0" smtClean="0">
                <a:solidFill>
                  <a:schemeClr val="tx2"/>
                </a:solidFill>
                <a:latin typeface="+mn-lt"/>
              </a:rPr>
              <a:t>	- </a:t>
            </a:r>
            <a:r>
              <a:rPr lang="ru-RU" sz="3300" dirty="0" smtClean="0">
                <a:solidFill>
                  <a:schemeClr val="tx2"/>
                </a:solidFill>
                <a:latin typeface="+mn-lt"/>
              </a:rPr>
              <a:t> Уровня технологии, применяемой в изделии, или от</a:t>
            </a:r>
          </a:p>
          <a:p>
            <a:pPr lvl="0" algn="l">
              <a:spcBef>
                <a:spcPct val="20000"/>
              </a:spcBef>
              <a:defRPr/>
            </a:pP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 </a:t>
            </a:r>
            <a:r>
              <a:rPr lang="ru-RU" sz="3300" noProof="0" dirty="0" smtClean="0">
                <a:solidFill>
                  <a:schemeClr val="tx2"/>
                </a:solidFill>
              </a:rPr>
              <a:t>               технической характеристики изделия</a:t>
            </a:r>
            <a:endParaRPr kumimoji="0" lang="en-US" sz="33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algn="l">
              <a:spcBef>
                <a:spcPct val="20000"/>
              </a:spcBef>
              <a:defRPr/>
            </a:pPr>
            <a:r>
              <a:rPr kumimoji="0" lang="en-US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	-  </a:t>
            </a: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Конечного </a:t>
            </a:r>
            <a:r>
              <a:rPr lang="ru-RU" sz="3300" dirty="0" smtClean="0">
                <a:solidFill>
                  <a:schemeClr val="tx2"/>
                </a:solidFill>
                <a:latin typeface="+mn-lt"/>
              </a:rPr>
              <a:t>применения</a:t>
            </a: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 или от  конечного</a:t>
            </a:r>
            <a:r>
              <a:rPr lang="ru-RU" sz="33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ru-RU" sz="3300" dirty="0">
                <a:solidFill>
                  <a:schemeClr val="tx2"/>
                </a:solidFill>
                <a:latin typeface="+mn-lt"/>
              </a:rPr>
              <a:t>потребителя</a:t>
            </a:r>
            <a:endParaRPr lang="en-US" sz="3300" dirty="0">
              <a:solidFill>
                <a:schemeClr val="tx2"/>
              </a:solidFill>
              <a:latin typeface="+mn-lt"/>
            </a:endParaRPr>
          </a:p>
          <a:p>
            <a:pPr lvl="0" algn="l">
              <a:spcBef>
                <a:spcPct val="20000"/>
              </a:spcBef>
              <a:defRPr/>
            </a:pPr>
            <a:r>
              <a:rPr lang="en-US" sz="3300" dirty="0" smtClean="0">
                <a:solidFill>
                  <a:schemeClr val="tx2"/>
                </a:solidFill>
                <a:latin typeface="+mn-lt"/>
              </a:rPr>
              <a:t>	- </a:t>
            </a:r>
            <a:r>
              <a:rPr lang="ru-RU" sz="3300" dirty="0" smtClean="0">
                <a:solidFill>
                  <a:schemeClr val="tx2"/>
                </a:solidFill>
                <a:latin typeface="+mn-lt"/>
              </a:rPr>
              <a:t> Определённых действий американцев в </a:t>
            </a:r>
            <a:r>
              <a:rPr lang="ru-RU" sz="3300" dirty="0">
                <a:solidFill>
                  <a:schemeClr val="tx2"/>
                </a:solidFill>
                <a:latin typeface="+mn-lt"/>
              </a:rPr>
              <a:t>любой точке мира</a:t>
            </a:r>
            <a:endParaRPr lang="ru-RU" sz="3300" dirty="0" smtClean="0">
              <a:solidFill>
                <a:schemeClr val="tx2"/>
              </a:solidFill>
              <a:latin typeface="+mn-lt"/>
            </a:endParaRPr>
          </a:p>
          <a:p>
            <a:pPr lvl="0" algn="l">
              <a:spcBef>
                <a:spcPct val="20000"/>
              </a:spcBef>
              <a:defRPr/>
            </a:pPr>
            <a:r>
              <a:rPr lang="ru-RU" sz="2700" dirty="0" smtClean="0">
                <a:solidFill>
                  <a:schemeClr val="tx2"/>
                </a:solidFill>
                <a:latin typeface="+mn-lt"/>
              </a:rPr>
              <a:t>                                                                              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383323" y="152400"/>
            <a:ext cx="8077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algn="l"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ebuchet MS" pitchFamily="34" charset="0"/>
                <a:ea typeface="+mj-ea"/>
                <a:cs typeface="+mj-cs"/>
              </a:rPr>
              <a:t>На </a:t>
            </a:r>
            <a:r>
              <a:rPr lang="ru-RU" sz="4000" dirty="0">
                <a:latin typeface="Trebuchet MS" pitchFamily="34" charset="0"/>
                <a:ea typeface="+mj-ea"/>
                <a:cs typeface="+mj-cs"/>
              </a:rPr>
              <a:t>что распространяются </a:t>
            </a:r>
            <a:r>
              <a:rPr lang="ru-RU" sz="4000" dirty="0" smtClean="0">
                <a:latin typeface="Trebuchet MS" pitchFamily="34" charset="0"/>
                <a:ea typeface="+mj-ea"/>
                <a:cs typeface="+mj-cs"/>
              </a:rPr>
              <a:t>Правила </a:t>
            </a:r>
            <a:r>
              <a:rPr lang="ru-RU" sz="4000" dirty="0">
                <a:latin typeface="Trebuchet MS" pitchFamily="34" charset="0"/>
                <a:ea typeface="+mj-ea"/>
                <a:cs typeface="+mj-cs"/>
              </a:rPr>
              <a:t>экспортного </a:t>
            </a:r>
            <a:r>
              <a:rPr lang="ru-RU" sz="4000" dirty="0" smtClean="0">
                <a:latin typeface="Trebuchet MS" pitchFamily="34" charset="0"/>
                <a:ea typeface="+mj-ea"/>
                <a:cs typeface="+mj-cs"/>
              </a:rPr>
              <a:t>контроля?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itchFamily="34" charset="0"/>
              <a:ea typeface="+mj-ea"/>
              <a:cs typeface="+mj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52400" y="1600200"/>
            <a:ext cx="8991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 algn="l">
              <a:spcBef>
                <a:spcPct val="20000"/>
              </a:spcBef>
              <a:buFont typeface="Symbol"/>
              <a:buChar char="·"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1600" b="1" dirty="0" smtClean="0">
                <a:solidFill>
                  <a:schemeClr val="tx2"/>
                </a:solidFill>
                <a:latin typeface="+mn-lt"/>
              </a:rPr>
              <a:t>Прежде чем осуществлять контроль над товаром или деятельностью, руководствуясь Правилами экспортного контроля, следует убедиться, что этот товар (деятельность) подпадают под действие Правил экспортного контроля</a:t>
            </a:r>
            <a:r>
              <a:rPr lang="en-US" sz="1600" b="1" dirty="0" smtClean="0">
                <a:solidFill>
                  <a:schemeClr val="tx2"/>
                </a:solidFill>
                <a:latin typeface="+mn-lt"/>
              </a:rPr>
              <a:t> (EAR)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lvl="0" indent="-285750" algn="l">
              <a:spcBef>
                <a:spcPct val="20000"/>
              </a:spcBef>
              <a:buFont typeface="Symbol"/>
              <a:buChar char="·"/>
              <a:defRPr/>
            </a:pP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Товары и услуги, подпадающие </a:t>
            </a:r>
            <a:r>
              <a:rPr lang="ru-RU" sz="1500" dirty="0">
                <a:solidFill>
                  <a:schemeClr val="tx2"/>
                </a:solidFill>
                <a:latin typeface="+mn-lt"/>
              </a:rPr>
              <a:t>под действие Правил экспортного 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контроля</a:t>
            </a:r>
            <a:r>
              <a:rPr lang="en-US" sz="1500" dirty="0" smtClean="0">
                <a:solidFill>
                  <a:schemeClr val="tx2"/>
                </a:solidFill>
                <a:latin typeface="+mn-lt"/>
              </a:rPr>
              <a:t> (EAR)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:</a:t>
            </a:r>
            <a:endParaRPr kumimoji="0" lang="en-US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marL="633413" lvl="1" indent="-176213" algn="l">
              <a:spcBef>
                <a:spcPct val="20000"/>
              </a:spcBef>
              <a:buFontTx/>
              <a:buChar char="-"/>
              <a:defRPr/>
            </a:pP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Все </a:t>
            </a:r>
            <a:r>
              <a:rPr lang="ru-RU" sz="1500" dirty="0" smtClean="0">
                <a:solidFill>
                  <a:schemeClr val="tx2"/>
                </a:solidFill>
              </a:rPr>
              <a:t>товары </a:t>
            </a:r>
            <a:r>
              <a:rPr lang="ru-RU" sz="1500" dirty="0">
                <a:solidFill>
                  <a:schemeClr val="tx2"/>
                </a:solidFill>
              </a:rPr>
              <a:t>и услуги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, </a:t>
            </a:r>
            <a:r>
              <a:rPr lang="ru-RU" sz="1500" dirty="0">
                <a:solidFill>
                  <a:schemeClr val="tx2"/>
                </a:solidFill>
                <a:latin typeface="+mn-lt"/>
              </a:rPr>
              <a:t>страной происхождения которых 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являются </a:t>
            </a:r>
            <a:r>
              <a:rPr lang="ru-RU" sz="1500" dirty="0">
                <a:solidFill>
                  <a:schemeClr val="tx2"/>
                </a:solidFill>
                <a:latin typeface="+mn-lt"/>
              </a:rPr>
              <a:t>США, 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независимо </a:t>
            </a:r>
            <a:r>
              <a:rPr lang="ru-RU" sz="1500" dirty="0">
                <a:solidFill>
                  <a:schemeClr val="tx2"/>
                </a:solidFill>
                <a:latin typeface="+mn-lt"/>
              </a:rPr>
              <a:t>от их местонахождения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.</a:t>
            </a:r>
            <a:endParaRPr kumimoji="0" lang="en-US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marL="625475" lvl="1" indent="-168275" algn="l">
              <a:spcBef>
                <a:spcPct val="20000"/>
              </a:spcBef>
              <a:buFontTx/>
              <a:buChar char="-"/>
              <a:defRPr/>
            </a:pPr>
            <a:r>
              <a:rPr lang="ru-RU" sz="1500" dirty="0">
                <a:solidFill>
                  <a:schemeClr val="tx2"/>
                </a:solidFill>
                <a:latin typeface="+mn-lt"/>
              </a:rPr>
              <a:t>Компоненты, материалы, 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программное </a:t>
            </a:r>
            <a:r>
              <a:rPr lang="ru-RU" sz="1500" dirty="0">
                <a:solidFill>
                  <a:schemeClr val="tx2"/>
                </a:solidFill>
                <a:latin typeface="+mn-lt"/>
              </a:rPr>
              <a:t>обеспечение или другие товары, страной происхождения которых являются США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, которые </a:t>
            </a:r>
            <a:r>
              <a:rPr lang="ru-RU" sz="1500" dirty="0">
                <a:solidFill>
                  <a:schemeClr val="tx2"/>
                </a:solidFill>
                <a:latin typeface="+mn-lt"/>
              </a:rPr>
              <a:t>собраны за границей в 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изделие </a:t>
            </a:r>
            <a:r>
              <a:rPr lang="ru-RU" sz="1500" dirty="0">
                <a:solidFill>
                  <a:schemeClr val="tx2"/>
                </a:solidFill>
                <a:latin typeface="+mn-lt"/>
              </a:rPr>
              <a:t>иностранного производства, в котором 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превышен установленный максимум </a:t>
            </a:r>
            <a:r>
              <a:rPr lang="en-US" sz="1500" dirty="0" smtClean="0">
                <a:solidFill>
                  <a:schemeClr val="tx2"/>
                </a:solidFill>
                <a:latin typeface="+mn-lt"/>
              </a:rPr>
              <a:t>(de minimis) 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компонентов </a:t>
            </a:r>
            <a:r>
              <a:rPr lang="ru-RU" sz="1500" dirty="0">
                <a:solidFill>
                  <a:schemeClr val="tx2"/>
                </a:solidFill>
                <a:latin typeface="+mn-lt"/>
              </a:rPr>
              <a:t>американского производства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.</a:t>
            </a:r>
            <a:endParaRPr kumimoji="0" lang="en-US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marL="625475" lvl="1" indent="-168275" algn="l">
              <a:spcBef>
                <a:spcPct val="20000"/>
              </a:spcBef>
              <a:buFontTx/>
              <a:buChar char="-"/>
              <a:defRPr/>
            </a:pP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Определённые </a:t>
            </a:r>
            <a:r>
              <a:rPr lang="ru-RU" sz="1500" dirty="0">
                <a:solidFill>
                  <a:schemeClr val="tx2"/>
                </a:solidFill>
                <a:latin typeface="+mn-lt"/>
              </a:rPr>
              <a:t>продукты иностранного 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производства, </a:t>
            </a:r>
            <a:r>
              <a:rPr lang="ru-RU" sz="1500" dirty="0">
                <a:solidFill>
                  <a:schemeClr val="tx2"/>
                </a:solidFill>
                <a:latin typeface="+mn-lt"/>
              </a:rPr>
              <a:t>напрямую полученные от использования американских технологий или 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программного </a:t>
            </a:r>
            <a:r>
              <a:rPr lang="ru-RU" sz="1500" dirty="0">
                <a:solidFill>
                  <a:schemeClr val="tx2"/>
                </a:solidFill>
                <a:latin typeface="+mn-lt"/>
              </a:rPr>
              <a:t>обеспечения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.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 </a:t>
            </a:r>
          </a:p>
          <a:p>
            <a:pPr marL="633413" lvl="1" indent="-176213" algn="l">
              <a:spcBef>
                <a:spcPct val="20000"/>
              </a:spcBef>
              <a:buFontTx/>
              <a:buChar char="-"/>
              <a:defRPr/>
            </a:pP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Определённые товары, </a:t>
            </a:r>
            <a:r>
              <a:rPr lang="ru-RU" sz="1500" dirty="0">
                <a:solidFill>
                  <a:schemeClr val="tx2"/>
                </a:solidFill>
                <a:latin typeface="+mn-lt"/>
              </a:rPr>
              <a:t>произведённые на любом 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предприятии </a:t>
            </a:r>
            <a:r>
              <a:rPr lang="ru-RU" sz="1500" dirty="0">
                <a:solidFill>
                  <a:schemeClr val="tx2"/>
                </a:solidFill>
                <a:latin typeface="+mn-lt"/>
              </a:rPr>
              <a:t>или с помощью основного 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оборудования этого предприятия, </a:t>
            </a:r>
            <a:r>
              <a:rPr lang="ru-RU" sz="1500" dirty="0">
                <a:solidFill>
                  <a:schemeClr val="tx2"/>
                </a:solidFill>
                <a:latin typeface="+mn-lt"/>
              </a:rPr>
              <a:t>расположенного за пределами 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США, </a:t>
            </a:r>
            <a:r>
              <a:rPr lang="ru-RU" sz="1500" dirty="0">
                <a:solidFill>
                  <a:schemeClr val="tx2"/>
                </a:solidFill>
                <a:latin typeface="+mn-lt"/>
              </a:rPr>
              <a:t>если это </a:t>
            </a:r>
            <a:r>
              <a:rPr lang="ru-RU" sz="1500" dirty="0" smtClean="0">
                <a:solidFill>
                  <a:schemeClr val="tx2"/>
                </a:solidFill>
                <a:latin typeface="+mn-lt"/>
              </a:rPr>
              <a:t>предприятие/оборудование </a:t>
            </a:r>
            <a:r>
              <a:rPr lang="ru-RU" sz="1500" dirty="0">
                <a:solidFill>
                  <a:schemeClr val="tx2"/>
                </a:solidFill>
                <a:latin typeface="+mn-lt"/>
              </a:rPr>
              <a:t>создано благодаря прямому использованию американских технологий  или программного обеспечения.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447800" y="2286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/>
          </a:bodyPr>
          <a:lstStyle/>
          <a:p>
            <a:pPr lvl="0" algn="l">
              <a:defRPr/>
            </a:pPr>
            <a:r>
              <a:rPr lang="ru-RU" sz="3200" dirty="0">
                <a:latin typeface="Trebuchet MS" pitchFamily="34" charset="0"/>
                <a:ea typeface="+mj-ea"/>
                <a:cs typeface="+mj-cs"/>
              </a:rPr>
              <a:t>Перечень товаров и услуг, </a:t>
            </a:r>
            <a:r>
              <a:rPr lang="ru-RU" sz="3200" dirty="0" smtClean="0">
                <a:latin typeface="Trebuchet MS" pitchFamily="34" charset="0"/>
                <a:ea typeface="+mj-ea"/>
                <a:cs typeface="+mj-cs"/>
              </a:rPr>
              <a:t>подконтрольных Министерству торговли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400" y="1676400"/>
            <a:ext cx="8839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288925" lvl="0" indent="-288925" algn="l">
              <a:spcBef>
                <a:spcPct val="20000"/>
              </a:spcBef>
              <a:buFont typeface="Symbol"/>
              <a:buChar char="·"/>
              <a:defRPr/>
            </a:pPr>
            <a:r>
              <a:rPr lang="ru-RU" sz="1700" dirty="0">
                <a:solidFill>
                  <a:schemeClr val="tx2"/>
                </a:solidFill>
                <a:latin typeface="+mn-lt"/>
              </a:rPr>
              <a:t>Перечень товаров и услуг, </a:t>
            </a:r>
            <a:r>
              <a:rPr lang="ru-RU" sz="1700" dirty="0" smtClean="0">
                <a:solidFill>
                  <a:schemeClr val="tx2"/>
                </a:solidFill>
                <a:latin typeface="+mn-lt"/>
              </a:rPr>
              <a:t>подконтрольных Министерству торговли, </a:t>
            </a:r>
            <a:r>
              <a:rPr lang="ru-RU" sz="1700" dirty="0">
                <a:solidFill>
                  <a:schemeClr val="tx2"/>
                </a:solidFill>
                <a:latin typeface="+mn-lt"/>
              </a:rPr>
              <a:t>- это список всех товаров и услуг, </a:t>
            </a:r>
            <a:r>
              <a:rPr lang="ru-RU" sz="1700" dirty="0" smtClean="0">
                <a:solidFill>
                  <a:schemeClr val="tx2"/>
                </a:solidFill>
                <a:latin typeface="+mn-lt"/>
              </a:rPr>
              <a:t>контролируемых </a:t>
            </a:r>
            <a:r>
              <a:rPr lang="ru-RU" sz="1700" dirty="0">
                <a:solidFill>
                  <a:schemeClr val="tx2"/>
                </a:solidFill>
                <a:latin typeface="+mn-lt"/>
              </a:rPr>
              <a:t>Министерством </a:t>
            </a:r>
            <a:r>
              <a:rPr lang="ru-RU" sz="1700" dirty="0" smtClean="0">
                <a:solidFill>
                  <a:schemeClr val="tx2"/>
                </a:solidFill>
                <a:latin typeface="+mn-lt"/>
              </a:rPr>
              <a:t>торговли</a:t>
            </a:r>
            <a:r>
              <a:rPr lang="en-US" sz="1700" dirty="0" smtClean="0">
                <a:solidFill>
                  <a:schemeClr val="tx2"/>
                </a:solidFill>
                <a:latin typeface="+mn-lt"/>
              </a:rPr>
              <a:t> (CCL)</a:t>
            </a: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. </a:t>
            </a:r>
          </a:p>
          <a:p>
            <a:pPr marL="288925" lvl="0" indent="-288925" algn="l" eaLnBrk="0" hangingPunct="0">
              <a:spcBef>
                <a:spcPct val="20000"/>
              </a:spcBef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marL="288925" lvl="0" indent="-288925" algn="l">
              <a:spcBef>
                <a:spcPct val="20000"/>
              </a:spcBef>
              <a:buFont typeface="Symbol"/>
              <a:buChar char="·"/>
              <a:defRPr/>
            </a:pPr>
            <a:r>
              <a:rPr lang="ru-RU" sz="1700" dirty="0">
                <a:solidFill>
                  <a:schemeClr val="tx2"/>
                </a:solidFill>
                <a:latin typeface="+mn-lt"/>
              </a:rPr>
              <a:t>Товары и услуги, на которые распространяются Правила экспортного </a:t>
            </a:r>
            <a:r>
              <a:rPr lang="ru-RU" sz="1700" dirty="0" smtClean="0">
                <a:solidFill>
                  <a:schemeClr val="tx2"/>
                </a:solidFill>
                <a:latin typeface="+mn-lt"/>
              </a:rPr>
              <a:t>контроля</a:t>
            </a:r>
            <a:r>
              <a:rPr lang="ru-RU" sz="1700" dirty="0">
                <a:solidFill>
                  <a:schemeClr val="tx2"/>
                </a:solidFill>
                <a:latin typeface="+mn-lt"/>
              </a:rPr>
              <a:t>, но </a:t>
            </a:r>
            <a:r>
              <a:rPr lang="ru-RU" sz="1700" dirty="0" smtClean="0">
                <a:solidFill>
                  <a:schemeClr val="tx2"/>
                </a:solidFill>
                <a:latin typeface="+mn-lt"/>
              </a:rPr>
              <a:t>которые при этом </a:t>
            </a:r>
            <a:r>
              <a:rPr lang="ru-RU" sz="1700" dirty="0">
                <a:solidFill>
                  <a:schemeClr val="tx2"/>
                </a:solidFill>
                <a:latin typeface="+mn-lt"/>
              </a:rPr>
              <a:t>не вошли в Перечень товаров и услуг, </a:t>
            </a:r>
            <a:r>
              <a:rPr lang="ru-RU" sz="1700" dirty="0" smtClean="0">
                <a:solidFill>
                  <a:schemeClr val="tx2"/>
                </a:solidFill>
                <a:latin typeface="+mn-lt"/>
              </a:rPr>
              <a:t>подконтрольных Министерству торговли, </a:t>
            </a:r>
            <a:r>
              <a:rPr lang="ru-RU" sz="1700" dirty="0">
                <a:solidFill>
                  <a:schemeClr val="tx2"/>
                </a:solidFill>
                <a:latin typeface="+mn-lt"/>
              </a:rPr>
              <a:t>включены в </a:t>
            </a:r>
            <a:r>
              <a:rPr lang="ru-RU" sz="1700" dirty="0" smtClean="0">
                <a:solidFill>
                  <a:schemeClr val="tx2"/>
                </a:solidFill>
                <a:latin typeface="+mn-lt"/>
              </a:rPr>
              <a:t>сборную категорию “</a:t>
            </a:r>
            <a:r>
              <a:rPr lang="en-US" sz="1700" dirty="0" smtClean="0">
                <a:solidFill>
                  <a:schemeClr val="tx2"/>
                </a:solidFill>
                <a:latin typeface="+mn-lt"/>
              </a:rPr>
              <a:t>EAR</a:t>
            </a:r>
            <a:r>
              <a:rPr lang="ru-RU" sz="1700" dirty="0" smtClean="0">
                <a:solidFill>
                  <a:schemeClr val="tx2"/>
                </a:solidFill>
                <a:latin typeface="+mn-lt"/>
              </a:rPr>
              <a:t>99“</a:t>
            </a: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.  </a:t>
            </a:r>
          </a:p>
          <a:p>
            <a:pPr marL="288925" lvl="0" indent="-288925" algn="l" eaLnBrk="0" hangingPunct="0">
              <a:spcBef>
                <a:spcPct val="20000"/>
              </a:spcBef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marL="350838" lvl="0" indent="-350838" algn="l">
              <a:spcBef>
                <a:spcPct val="20000"/>
              </a:spcBef>
              <a:buFont typeface="Symbol"/>
              <a:buChar char="·"/>
              <a:defRPr/>
            </a:pPr>
            <a:r>
              <a:rPr lang="en-US" sz="1700" dirty="0" smtClean="0">
                <a:solidFill>
                  <a:schemeClr val="tx2"/>
                </a:solidFill>
                <a:latin typeface="+mn-lt"/>
              </a:rPr>
              <a:t>EAR99 </a:t>
            </a:r>
            <a:r>
              <a:rPr lang="ru-RU" sz="1700" dirty="0" smtClean="0">
                <a:solidFill>
                  <a:schemeClr val="tx2"/>
                </a:solidFill>
                <a:latin typeface="+mn-lt"/>
              </a:rPr>
              <a:t>не </a:t>
            </a:r>
            <a:r>
              <a:rPr lang="ru-RU" sz="1700" dirty="0">
                <a:solidFill>
                  <a:schemeClr val="tx2"/>
                </a:solidFill>
                <a:latin typeface="+mn-lt"/>
              </a:rPr>
              <a:t>содержат описаний, потому что они включают в себя все те товары и услуги, на которые распространяются Правила экспортного </a:t>
            </a:r>
            <a:r>
              <a:rPr lang="ru-RU" sz="1700" dirty="0" smtClean="0">
                <a:solidFill>
                  <a:schemeClr val="tx2"/>
                </a:solidFill>
                <a:latin typeface="+mn-lt"/>
              </a:rPr>
              <a:t>контроля</a:t>
            </a:r>
            <a:r>
              <a:rPr lang="en-US" sz="1700" dirty="0" smtClean="0">
                <a:solidFill>
                  <a:schemeClr val="tx2"/>
                </a:solidFill>
                <a:latin typeface="+mn-lt"/>
              </a:rPr>
              <a:t> (EAR)</a:t>
            </a:r>
            <a:r>
              <a:rPr lang="ru-RU" sz="1700" dirty="0" smtClean="0">
                <a:solidFill>
                  <a:schemeClr val="tx2"/>
                </a:solidFill>
                <a:latin typeface="+mn-lt"/>
              </a:rPr>
              <a:t>, </a:t>
            </a:r>
            <a:r>
              <a:rPr lang="ru-RU" sz="1700" dirty="0">
                <a:solidFill>
                  <a:schemeClr val="tx2"/>
                </a:solidFill>
                <a:latin typeface="+mn-lt"/>
              </a:rPr>
              <a:t>но которые не описаны в </a:t>
            </a:r>
            <a:r>
              <a:rPr lang="ru-RU" sz="1700" dirty="0" smtClean="0">
                <a:solidFill>
                  <a:schemeClr val="tx2"/>
                </a:solidFill>
                <a:latin typeface="+mn-lt"/>
              </a:rPr>
              <a:t>Перечне </a:t>
            </a:r>
            <a:r>
              <a:rPr lang="ru-RU" sz="1700" dirty="0">
                <a:solidFill>
                  <a:schemeClr val="tx2"/>
                </a:solidFill>
                <a:latin typeface="+mn-lt"/>
              </a:rPr>
              <a:t>товаров и услуг, </a:t>
            </a:r>
            <a:r>
              <a:rPr lang="ru-RU" sz="1700" dirty="0" smtClean="0">
                <a:solidFill>
                  <a:schemeClr val="tx2"/>
                </a:solidFill>
                <a:latin typeface="+mn-lt"/>
              </a:rPr>
              <a:t>подконтрольных Министерству торговли</a:t>
            </a:r>
            <a:r>
              <a:rPr lang="en-US" sz="1700" dirty="0" smtClean="0">
                <a:solidFill>
                  <a:schemeClr val="tx2"/>
                </a:solidFill>
                <a:latin typeface="+mn-lt"/>
              </a:rPr>
              <a:t> (CCL)</a:t>
            </a: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rPr>
              <a:t>.</a:t>
            </a:r>
          </a:p>
          <a:p>
            <a:pPr marL="350838" lvl="0" indent="-350838" algn="l" eaLnBrk="0" hangingPunct="0">
              <a:spcBef>
                <a:spcPct val="20000"/>
              </a:spcBef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  <a:p>
            <a:pPr marL="288925" lvl="0" indent="-288925" algn="l">
              <a:spcBef>
                <a:spcPct val="20000"/>
              </a:spcBef>
              <a:defRPr/>
            </a:pPr>
            <a:r>
              <a:rPr lang="en-US" sz="1700" dirty="0" smtClean="0">
                <a:solidFill>
                  <a:schemeClr val="tx2"/>
                </a:solidFill>
                <a:sym typeface="Symbol"/>
              </a:rPr>
              <a:t>   </a:t>
            </a:r>
            <a:r>
              <a:rPr lang="ru-RU" sz="1700" dirty="0" smtClean="0">
                <a:solidFill>
                  <a:schemeClr val="tx2"/>
                </a:solidFill>
                <a:sym typeface="Symbol"/>
              </a:rPr>
              <a:t>Запись </a:t>
            </a:r>
            <a:r>
              <a:rPr lang="ru-RU" sz="1700" dirty="0">
                <a:solidFill>
                  <a:schemeClr val="tx2"/>
                </a:solidFill>
                <a:sym typeface="Symbol"/>
              </a:rPr>
              <a:t>каждого товара и услуги в </a:t>
            </a:r>
            <a:r>
              <a:rPr lang="ru-RU" sz="1700" dirty="0" smtClean="0">
                <a:solidFill>
                  <a:schemeClr val="tx2"/>
                </a:solidFill>
                <a:sym typeface="Symbol"/>
              </a:rPr>
              <a:t>Перечне </a:t>
            </a:r>
            <a:r>
              <a:rPr lang="ru-RU" sz="1700" dirty="0">
                <a:solidFill>
                  <a:schemeClr val="tx2"/>
                </a:solidFill>
                <a:sym typeface="Symbol"/>
              </a:rPr>
              <a:t>товаров и услуг, </a:t>
            </a:r>
            <a:r>
              <a:rPr lang="ru-RU" sz="1700" dirty="0" smtClean="0">
                <a:solidFill>
                  <a:schemeClr val="tx2"/>
                </a:solidFill>
                <a:sym typeface="Symbol"/>
              </a:rPr>
              <a:t>подконтрольных Министерству торговли</a:t>
            </a:r>
            <a:r>
              <a:rPr lang="en-US" sz="1700" dirty="0" smtClean="0">
                <a:solidFill>
                  <a:schemeClr val="tx2"/>
                </a:solidFill>
                <a:sym typeface="Symbol"/>
              </a:rPr>
              <a:t> (CCL)</a:t>
            </a:r>
            <a:r>
              <a:rPr lang="ru-RU" sz="1700" dirty="0" smtClean="0">
                <a:solidFill>
                  <a:schemeClr val="tx2"/>
                </a:solidFill>
                <a:sym typeface="Symbol"/>
              </a:rPr>
              <a:t>, </a:t>
            </a:r>
            <a:r>
              <a:rPr lang="ru-RU" sz="1700" dirty="0">
                <a:solidFill>
                  <a:schemeClr val="tx2"/>
                </a:solidFill>
                <a:sym typeface="Symbol"/>
              </a:rPr>
              <a:t>содержит описание технологического уровня, который подлежит контролю. Каждая запись также содержит дополнительную информацию, которая используется для того, чтобы определить: требует или нет конкретная </a:t>
            </a:r>
            <a:r>
              <a:rPr lang="ru-RU" sz="1700" dirty="0" smtClean="0">
                <a:solidFill>
                  <a:schemeClr val="tx2"/>
                </a:solidFill>
                <a:sym typeface="Symbol"/>
              </a:rPr>
              <a:t>транзакция лицензии на экспорт или реэкспорт. 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5168"/>
            <a:ext cx="8915400" cy="1260231"/>
          </a:xfrm>
          <a:noFill/>
        </p:spPr>
        <p:txBody>
          <a:bodyPr/>
          <a:lstStyle/>
          <a:p>
            <a:pPr algn="ctr" eaLnBrk="1" hangingPunct="1"/>
            <a:r>
              <a:rPr lang="ru-RU" sz="3600" b="1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Примеры товаров и услуг </a:t>
            </a:r>
            <a:br>
              <a:rPr lang="ru-RU" sz="3600" b="1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двойного назначения</a:t>
            </a:r>
            <a:endParaRPr lang="en-US" sz="3600" b="1" dirty="0" smtClean="0">
              <a:solidFill>
                <a:schemeClr val="tx1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-30996" y="1371600"/>
            <a:ext cx="3352800" cy="719138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folHlink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ru-RU" b="1" u="sng" dirty="0" smtClean="0">
                <a:solidFill>
                  <a:schemeClr val="bg1"/>
                </a:solidFill>
              </a:rPr>
              <a:t>Применение, </a:t>
            </a:r>
            <a:r>
              <a:rPr lang="ru-RU" b="1" u="sng" dirty="0">
                <a:solidFill>
                  <a:schemeClr val="bg1"/>
                </a:solidFill>
              </a:rPr>
              <a:t>вызывающее </a:t>
            </a:r>
            <a:r>
              <a:rPr lang="ru-RU" b="1" u="sng" dirty="0" smtClean="0">
                <a:solidFill>
                  <a:schemeClr val="bg1"/>
                </a:solidFill>
              </a:rPr>
              <a:t>опасения</a:t>
            </a:r>
            <a:endParaRPr lang="en-US" b="1" u="sng" dirty="0">
              <a:solidFill>
                <a:schemeClr val="bg1"/>
              </a:solidFill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535738" y="1371600"/>
            <a:ext cx="2449512" cy="719138"/>
          </a:xfrm>
          <a:prstGeom prst="rect">
            <a:avLst/>
          </a:prstGeom>
          <a:gradFill rotWithShape="0">
            <a:gsLst>
              <a:gs pos="0">
                <a:srgbClr val="FFCC00"/>
              </a:gs>
              <a:gs pos="100000">
                <a:srgbClr val="FFFF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ru-RU" sz="2000" b="1" u="sng" dirty="0" smtClean="0">
                <a:solidFill>
                  <a:schemeClr val="folHlink"/>
                </a:solidFill>
              </a:rPr>
              <a:t>Законное применение</a:t>
            </a:r>
            <a:endParaRPr lang="en-US" sz="2000" b="1" u="sng" dirty="0">
              <a:solidFill>
                <a:schemeClr val="folHlink"/>
              </a:solidFill>
            </a:endParaRP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0" y="2133600"/>
            <a:ext cx="9004300" cy="1077913"/>
            <a:chOff x="-3" y="1530"/>
            <a:chExt cx="5672" cy="679"/>
          </a:xfrm>
        </p:grpSpPr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448" y="1698"/>
              <a:ext cx="72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ru-RU" sz="1600" b="1" dirty="0" smtClean="0"/>
                <a:t>Станки</a:t>
              </a:r>
              <a:endParaRPr lang="en-US" sz="1600" b="1" dirty="0"/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45" y="1530"/>
              <a:ext cx="1477" cy="524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folHlink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r>
                <a:rPr lang="ru-RU" sz="1500" dirty="0" smtClean="0">
                  <a:solidFill>
                    <a:schemeClr val="bg1"/>
                  </a:solidFill>
                </a:rPr>
                <a:t>Газовые центрифуги</a:t>
              </a:r>
              <a:r>
                <a:rPr lang="en-US" sz="1500" dirty="0" smtClean="0">
                  <a:solidFill>
                    <a:schemeClr val="bg1"/>
                  </a:solidFill>
                </a:rPr>
                <a:t>,</a:t>
              </a:r>
              <a:endParaRPr lang="en-US" sz="1500" dirty="0">
                <a:solidFill>
                  <a:schemeClr val="bg1"/>
                </a:solidFill>
              </a:endParaRPr>
            </a:p>
            <a:p>
              <a:r>
                <a:rPr lang="ru-RU" sz="1500" dirty="0" smtClean="0">
                  <a:solidFill>
                    <a:schemeClr val="bg1"/>
                  </a:solidFill>
                </a:rPr>
                <a:t>производство оружия</a:t>
              </a:r>
            </a:p>
            <a:p>
              <a:r>
                <a:rPr lang="ru-RU" sz="1500" dirty="0" smtClean="0">
                  <a:solidFill>
                    <a:schemeClr val="bg1"/>
                  </a:solidFill>
                </a:rPr>
                <a:t>массового поражения</a:t>
              </a:r>
              <a:endParaRPr lang="en-US" sz="150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4128" y="1578"/>
              <a:ext cx="1541" cy="631"/>
            </a:xfrm>
            <a:prstGeom prst="rect">
              <a:avLst/>
            </a:prstGeom>
            <a:gradFill rotWithShape="0">
              <a:gsLst>
                <a:gs pos="0">
                  <a:srgbClr val="FFCC00"/>
                </a:gs>
                <a:gs pos="100000">
                  <a:srgbClr val="FFFF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r>
                <a:rPr lang="ru-RU" sz="1600" dirty="0" smtClean="0">
                  <a:solidFill>
                    <a:schemeClr val="folHlink"/>
                  </a:solidFill>
                </a:rPr>
                <a:t>Комплектующие изделия и детали </a:t>
              </a:r>
              <a:endParaRPr lang="en-US" sz="1600" dirty="0">
                <a:solidFill>
                  <a:schemeClr val="folHlink"/>
                </a:solidFill>
              </a:endParaRPr>
            </a:p>
            <a:p>
              <a:r>
                <a:rPr lang="ru-RU" sz="1600" dirty="0" smtClean="0">
                  <a:solidFill>
                    <a:schemeClr val="folHlink"/>
                  </a:solidFill>
                </a:rPr>
                <a:t>различных машин и механизмов</a:t>
              </a:r>
              <a:endParaRPr lang="en-US" sz="1600" dirty="0">
                <a:solidFill>
                  <a:schemeClr val="folHlink"/>
                </a:solidFill>
              </a:endParaRPr>
            </a:p>
          </p:txBody>
        </p:sp>
        <p:pic>
          <p:nvPicPr>
            <p:cNvPr id="12" name="Picture 10" descr="C:\Documents and Settings\Sandy Lai\Desktop\050204_rotors-20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" y="1536"/>
              <a:ext cx="528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3" name="Group 11"/>
            <p:cNvGrpSpPr>
              <a:grpSpLocks/>
            </p:cNvGrpSpPr>
            <p:nvPr/>
          </p:nvGrpSpPr>
          <p:grpSpPr bwMode="auto">
            <a:xfrm>
              <a:off x="-3" y="1530"/>
              <a:ext cx="4388" cy="0"/>
              <a:chOff x="0" y="0"/>
              <a:chExt cx="0" cy="0"/>
            </a:xfrm>
          </p:grpSpPr>
          <p:sp>
            <p:nvSpPr>
              <p:cNvPr id="17" name="Rectangle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0" cy="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8" name="Rectangle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0" cy="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4" name="Picture 14" descr="http://tbn0.google.com/images?q=tbn:o6xiJgNNDRvM3M:http://www.rezplast.com/art/plastics-main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" y="1605"/>
              <a:ext cx="672" cy="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3131" y="1803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H="1">
              <a:off x="2267" y="1803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4763" y="3124200"/>
            <a:ext cx="8816976" cy="892175"/>
            <a:chOff x="110" y="2173"/>
            <a:chExt cx="5554" cy="563"/>
          </a:xfrm>
        </p:grpSpPr>
        <p:sp>
          <p:nvSpPr>
            <p:cNvPr id="20" name="Text Box 18"/>
            <p:cNvSpPr txBox="1">
              <a:spLocks noChangeArrowheads="1"/>
            </p:cNvSpPr>
            <p:nvPr/>
          </p:nvSpPr>
          <p:spPr bwMode="auto">
            <a:xfrm>
              <a:off x="2352" y="2352"/>
              <a:ext cx="1019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ru-RU" sz="1600" b="1" dirty="0" smtClean="0"/>
                <a:t>Углеродное волокно</a:t>
              </a:r>
              <a:endParaRPr lang="en-US" sz="1600" b="1" dirty="0"/>
            </a:p>
          </p:txBody>
        </p:sp>
        <p:sp>
          <p:nvSpPr>
            <p:cNvPr id="21" name="Text Box 19"/>
            <p:cNvSpPr txBox="1">
              <a:spLocks noChangeArrowheads="1"/>
            </p:cNvSpPr>
            <p:nvPr/>
          </p:nvSpPr>
          <p:spPr bwMode="auto">
            <a:xfrm>
              <a:off x="110" y="2365"/>
              <a:ext cx="1399" cy="23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folHlink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r>
                <a:rPr lang="ru-RU" sz="1600" dirty="0" smtClean="0">
                  <a:solidFill>
                    <a:schemeClr val="bg1"/>
                  </a:solidFill>
                </a:rPr>
                <a:t>Компоненты ракеты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>
              <a:off x="4121" y="2352"/>
              <a:ext cx="1543" cy="366"/>
            </a:xfrm>
            <a:prstGeom prst="rect">
              <a:avLst/>
            </a:prstGeom>
            <a:gradFill rotWithShape="0">
              <a:gsLst>
                <a:gs pos="0">
                  <a:srgbClr val="FFCC00"/>
                </a:gs>
                <a:gs pos="100000">
                  <a:srgbClr val="FFFF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r>
                <a:rPr lang="ru-RU" sz="1600" dirty="0" smtClean="0">
                  <a:solidFill>
                    <a:schemeClr val="folHlink"/>
                  </a:solidFill>
                </a:rPr>
                <a:t>Клюшки для гольфа</a:t>
              </a:r>
              <a:r>
                <a:rPr lang="en-US" sz="1600" dirty="0" smtClean="0">
                  <a:solidFill>
                    <a:schemeClr val="folHlink"/>
                  </a:solidFill>
                </a:rPr>
                <a:t>,</a:t>
              </a:r>
              <a:r>
                <a:rPr lang="en-US" sz="1600" dirty="0">
                  <a:solidFill>
                    <a:schemeClr val="folHlink"/>
                  </a:solidFill>
                </a:rPr>
                <a:t/>
              </a:r>
              <a:br>
                <a:rPr lang="en-US" sz="1600" dirty="0">
                  <a:solidFill>
                    <a:schemeClr val="folHlink"/>
                  </a:solidFill>
                </a:rPr>
              </a:br>
              <a:r>
                <a:rPr lang="ru-RU" sz="1600" dirty="0" smtClean="0">
                  <a:solidFill>
                    <a:schemeClr val="folHlink"/>
                  </a:solidFill>
                </a:rPr>
                <a:t>удочки</a:t>
              </a:r>
              <a:endParaRPr lang="en-US" sz="1600" dirty="0">
                <a:solidFill>
                  <a:schemeClr val="folHlink"/>
                </a:solidFill>
              </a:endParaRPr>
            </a:p>
          </p:txBody>
        </p:sp>
        <p:pic>
          <p:nvPicPr>
            <p:cNvPr id="23" name="Picture 21" descr="C:\Documents and Settings\Sandy Lai\My Documents\My Pictures\180px-Titan3_centaur_nose_cone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" y="2208"/>
              <a:ext cx="528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2" descr="C:\Documents and Settings\Sandy Lai\My Documents\My Pictures\180px-Wood_putter_iron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" y="2173"/>
              <a:ext cx="576" cy="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Line 23"/>
            <p:cNvSpPr>
              <a:spLocks noChangeShapeType="1"/>
            </p:cNvSpPr>
            <p:nvPr/>
          </p:nvSpPr>
          <p:spPr bwMode="auto">
            <a:xfrm flipH="1">
              <a:off x="2256" y="254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3275" y="255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33"/>
          <p:cNvGrpSpPr>
            <a:grpSpLocks/>
          </p:cNvGrpSpPr>
          <p:nvPr/>
        </p:nvGrpSpPr>
        <p:grpSpPr bwMode="auto">
          <a:xfrm>
            <a:off x="152400" y="4038600"/>
            <a:ext cx="8839201" cy="914400"/>
            <a:chOff x="137" y="2790"/>
            <a:chExt cx="5568" cy="576"/>
          </a:xfrm>
        </p:grpSpPr>
        <p:sp>
          <p:nvSpPr>
            <p:cNvPr id="28" name="Text Box 34"/>
            <p:cNvSpPr txBox="1">
              <a:spLocks noChangeArrowheads="1"/>
            </p:cNvSpPr>
            <p:nvPr/>
          </p:nvSpPr>
          <p:spPr bwMode="auto">
            <a:xfrm>
              <a:off x="2105" y="2982"/>
              <a:ext cx="139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ru-RU" sz="1200" b="1" dirty="0" smtClean="0"/>
                <a:t>    </a:t>
              </a:r>
              <a:r>
                <a:rPr lang="ru-RU" sz="1600" b="1" dirty="0" err="1" smtClean="0"/>
                <a:t>Тиодигликоль</a:t>
              </a:r>
              <a:endParaRPr lang="en-US" sz="1600" b="1" dirty="0"/>
            </a:p>
          </p:txBody>
        </p:sp>
        <p:sp>
          <p:nvSpPr>
            <p:cNvPr id="29" name="Text Box 35"/>
            <p:cNvSpPr txBox="1">
              <a:spLocks noChangeArrowheads="1"/>
            </p:cNvSpPr>
            <p:nvPr/>
          </p:nvSpPr>
          <p:spPr bwMode="auto">
            <a:xfrm>
              <a:off x="137" y="2908"/>
              <a:ext cx="1399" cy="23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folHlink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r>
                <a:rPr lang="ru-RU" sz="1600" dirty="0" smtClean="0">
                  <a:solidFill>
                    <a:schemeClr val="bg1"/>
                  </a:solidFill>
                </a:rPr>
                <a:t>Иприт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0" name="Text Box 36"/>
            <p:cNvSpPr txBox="1">
              <a:spLocks noChangeArrowheads="1"/>
            </p:cNvSpPr>
            <p:nvPr/>
          </p:nvSpPr>
          <p:spPr bwMode="auto">
            <a:xfrm>
              <a:off x="4121" y="2838"/>
              <a:ext cx="1584" cy="490"/>
            </a:xfrm>
            <a:prstGeom prst="rect">
              <a:avLst/>
            </a:prstGeom>
            <a:gradFill rotWithShape="0">
              <a:gsLst>
                <a:gs pos="0">
                  <a:srgbClr val="FFCC00"/>
                </a:gs>
                <a:gs pos="100000">
                  <a:srgbClr val="FFFF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r>
                <a:rPr lang="ru-RU" sz="1600" dirty="0" smtClean="0">
                  <a:solidFill>
                    <a:schemeClr val="folHlink"/>
                  </a:solidFill>
                </a:rPr>
                <a:t>Полимерные материалы</a:t>
              </a:r>
              <a:r>
                <a:rPr lang="en-US" sz="1600" dirty="0" smtClean="0">
                  <a:solidFill>
                    <a:schemeClr val="folHlink"/>
                  </a:solidFill>
                </a:rPr>
                <a:t>, </a:t>
              </a:r>
              <a:r>
                <a:rPr lang="ru-RU" sz="1600" dirty="0" smtClean="0">
                  <a:solidFill>
                    <a:schemeClr val="folHlink"/>
                  </a:solidFill>
                </a:rPr>
                <a:t>красители</a:t>
              </a:r>
              <a:r>
                <a:rPr lang="en-US" sz="1600" dirty="0" smtClean="0">
                  <a:solidFill>
                    <a:schemeClr val="folHlink"/>
                  </a:solidFill>
                </a:rPr>
                <a:t>, </a:t>
              </a:r>
              <a:r>
                <a:rPr lang="ru-RU" sz="1600" dirty="0" smtClean="0">
                  <a:solidFill>
                    <a:schemeClr val="folHlink"/>
                  </a:solidFill>
                </a:rPr>
                <a:t>чернила</a:t>
              </a:r>
              <a:endParaRPr lang="en-US" sz="1600" dirty="0">
                <a:solidFill>
                  <a:schemeClr val="folHlink"/>
                </a:solidFill>
              </a:endParaRPr>
            </a:p>
          </p:txBody>
        </p:sp>
        <p:sp>
          <p:nvSpPr>
            <p:cNvPr id="31" name="Line 37"/>
            <p:cNvSpPr>
              <a:spLocks noChangeShapeType="1"/>
            </p:cNvSpPr>
            <p:nvPr/>
          </p:nvSpPr>
          <p:spPr bwMode="auto">
            <a:xfrm>
              <a:off x="3401" y="307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38"/>
            <p:cNvSpPr>
              <a:spLocks noChangeShapeType="1"/>
            </p:cNvSpPr>
            <p:nvPr/>
          </p:nvSpPr>
          <p:spPr bwMode="auto">
            <a:xfrm flipH="1" flipV="1">
              <a:off x="2160" y="30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33" name="Picture 39" descr="http://tbn0.google.com/images?q=tbn:jVaZHiCSm-OsOM:http://training.fws.gov/history/Images/Time%2520capsule/GasMask%2520JohnstonAtollNWR.jpg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649" t="6300" r="12546" b="16478"/>
            <a:stretch>
              <a:fillRect/>
            </a:stretch>
          </p:blipFill>
          <p:spPr bwMode="auto">
            <a:xfrm>
              <a:off x="1584" y="2790"/>
              <a:ext cx="576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40" descr="http://tbn0.google.com/images?q=tbn:WyDzoA9unz070M:http://techdigestuk.typepad.com/tech_digest/io%2520pen.JPG">
              <a:hlinkClick r:id="rId9"/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3" y="2838"/>
              <a:ext cx="516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" name="Group 25"/>
          <p:cNvGrpSpPr>
            <a:grpSpLocks/>
          </p:cNvGrpSpPr>
          <p:nvPr/>
        </p:nvGrpSpPr>
        <p:grpSpPr bwMode="auto">
          <a:xfrm>
            <a:off x="76200" y="4876805"/>
            <a:ext cx="8897938" cy="1219201"/>
            <a:chOff x="59" y="3243"/>
            <a:chExt cx="5605" cy="768"/>
          </a:xfrm>
        </p:grpSpPr>
        <p:sp>
          <p:nvSpPr>
            <p:cNvPr id="36" name="Text Box 26"/>
            <p:cNvSpPr txBox="1">
              <a:spLocks noChangeArrowheads="1"/>
            </p:cNvSpPr>
            <p:nvPr/>
          </p:nvSpPr>
          <p:spPr bwMode="auto">
            <a:xfrm>
              <a:off x="2171" y="3312"/>
              <a:ext cx="1392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ru-RU" sz="1600" b="1" dirty="0" smtClean="0"/>
                <a:t>Оборудование для сублимационной сушки</a:t>
              </a:r>
              <a:endParaRPr lang="en-US" sz="1600" b="1" dirty="0"/>
            </a:p>
          </p:txBody>
        </p:sp>
        <p:sp>
          <p:nvSpPr>
            <p:cNvPr id="37" name="Text Box 27"/>
            <p:cNvSpPr txBox="1">
              <a:spLocks noChangeArrowheads="1"/>
            </p:cNvSpPr>
            <p:nvPr/>
          </p:nvSpPr>
          <p:spPr bwMode="auto">
            <a:xfrm>
              <a:off x="59" y="3243"/>
              <a:ext cx="1470" cy="768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folHlink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r>
                <a:rPr lang="ru-RU" sz="1500" dirty="0" smtClean="0">
                  <a:solidFill>
                    <a:schemeClr val="bg1"/>
                  </a:solidFill>
                </a:rPr>
                <a:t>Стабилизирующие </a:t>
              </a:r>
              <a:r>
                <a:rPr lang="ru-RU" sz="1500" dirty="0" err="1" smtClean="0">
                  <a:solidFill>
                    <a:schemeClr val="bg1"/>
                  </a:solidFill>
                </a:rPr>
                <a:t>био</a:t>
              </a:r>
              <a:r>
                <a:rPr lang="ru-RU" sz="1500" dirty="0" smtClean="0">
                  <a:solidFill>
                    <a:schemeClr val="bg1"/>
                  </a:solidFill>
                </a:rPr>
                <a:t> вещества для боевых средств биологической войны</a:t>
              </a:r>
              <a:endParaRPr lang="en-US" sz="1500" dirty="0">
                <a:solidFill>
                  <a:schemeClr val="bg1"/>
                </a:solidFill>
              </a:endParaRPr>
            </a:p>
          </p:txBody>
        </p:sp>
        <p:sp>
          <p:nvSpPr>
            <p:cNvPr id="38" name="Text Box 28"/>
            <p:cNvSpPr txBox="1">
              <a:spLocks noChangeArrowheads="1"/>
            </p:cNvSpPr>
            <p:nvPr/>
          </p:nvSpPr>
          <p:spPr bwMode="auto">
            <a:xfrm>
              <a:off x="4121" y="3339"/>
              <a:ext cx="1543" cy="366"/>
            </a:xfrm>
            <a:prstGeom prst="rect">
              <a:avLst/>
            </a:prstGeom>
            <a:gradFill rotWithShape="0">
              <a:gsLst>
                <a:gs pos="0">
                  <a:srgbClr val="FFCC00"/>
                </a:gs>
                <a:gs pos="100000">
                  <a:srgbClr val="FFFF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r>
                <a:rPr lang="ru-RU" sz="1600" dirty="0" smtClean="0">
                  <a:solidFill>
                    <a:schemeClr val="folHlink"/>
                  </a:solidFill>
                </a:rPr>
                <a:t>Быстрорастворимый кофе</a:t>
              </a:r>
              <a:endParaRPr lang="en-US" sz="1600" dirty="0">
                <a:solidFill>
                  <a:schemeClr val="folHlink"/>
                </a:solidFill>
              </a:endParaRPr>
            </a:p>
            <a:p>
              <a:endParaRPr lang="en-US" sz="1600" dirty="0">
                <a:solidFill>
                  <a:schemeClr val="folHlink"/>
                </a:solidFill>
              </a:endParaRPr>
            </a:p>
          </p:txBody>
        </p:sp>
        <p:pic>
          <p:nvPicPr>
            <p:cNvPr id="39" name="Picture 29" descr="http://tbn0.google.com/images?q=tbn:Wu1DB3ZO9GGYxM:http://www.ics-vending.com/images/kop%2520koffie.jpg">
              <a:hlinkClick r:id="rId11"/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" y="3312"/>
              <a:ext cx="480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Line 30"/>
            <p:cNvSpPr>
              <a:spLocks noChangeShapeType="1"/>
            </p:cNvSpPr>
            <p:nvPr/>
          </p:nvSpPr>
          <p:spPr bwMode="auto">
            <a:xfrm>
              <a:off x="3360" y="350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41" name="Picture 31" descr="A sampling of Bacillus anthracis—Anthrax">
              <a:hlinkClick r:id="rId13" tooltip="A sampling of Bacillus anthracis—Anthrax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9" y="3312"/>
              <a:ext cx="563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Line 32"/>
            <p:cNvSpPr>
              <a:spLocks noChangeShapeType="1"/>
            </p:cNvSpPr>
            <p:nvPr/>
          </p:nvSpPr>
          <p:spPr bwMode="auto">
            <a:xfrm flipH="1">
              <a:off x="2171" y="3531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57085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5"/>
          <p:cNvSpPr>
            <a:spLocks noGrp="1"/>
          </p:cNvSpPr>
          <p:nvPr>
            <p:ph type="title"/>
          </p:nvPr>
        </p:nvSpPr>
        <p:spPr>
          <a:xfrm>
            <a:off x="381000" y="457200"/>
            <a:ext cx="8382000" cy="7620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Виды проверки/контроля конечного применения</a:t>
            </a:r>
            <a:endParaRPr lang="en-US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001000" cy="4419600"/>
          </a:xfrm>
        </p:spPr>
        <p:txBody>
          <a:bodyPr/>
          <a:lstStyle/>
          <a:p>
            <a:pPr marL="461963" indent="-461963" eaLnBrk="1" hangingPunct="1"/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Проверка перед выдачей лицензии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: 	   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подтверждает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информацию, указанную в заявках на экспортную лицензию ПЕРЕД отгрузкой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61963" indent="-461963" eaLnBrk="1" hangingPunct="1"/>
            <a:endParaRPr lang="en-US" sz="900" dirty="0" smtClean="0"/>
          </a:p>
          <a:p>
            <a:pPr marL="461963" indent="-461963" eaLnBrk="1" hangingPunct="1"/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Контроль </a:t>
            </a:r>
            <a:r>
              <a:rPr lang="ru-RU" sz="3200" u="sng" dirty="0">
                <a:latin typeface="Times New Roman" pitchFamily="18" charset="0"/>
                <a:cs typeface="Times New Roman" pitchFamily="18" charset="0"/>
              </a:rPr>
              <a:t>за использованием экспортированного 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товара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подкрепляет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гарантии того, что все стороны выполняют условия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лицензии 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экспорт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нарушают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условия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лицензирования. Необходим,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чтобы не допустить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отклонений от заявленного использования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ПОСЛЕ отгрузки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hangingPunct="1">
              <a:buNone/>
            </a:pPr>
            <a:endParaRPr lang="en-US" sz="2800" dirty="0" smtClean="0"/>
          </a:p>
        </p:txBody>
      </p:sp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1066800" y="1570892"/>
            <a:ext cx="7696200" cy="41148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marL="461963" indent="-461963">
              <a:spcBef>
                <a:spcPct val="20000"/>
              </a:spcBef>
              <a:buFontTx/>
              <a:buChar char="•"/>
            </a:pPr>
            <a:endParaRPr lang="en-US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49420"/>
            <a:ext cx="8534400" cy="845979"/>
          </a:xfrm>
        </p:spPr>
        <p:txBody>
          <a:bodyPr/>
          <a:lstStyle/>
          <a:p>
            <a:pPr algn="ctr" eaLnBrk="1" hangingPunct="1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Кто проводит проверку конечного применения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447800"/>
            <a:ext cx="8686800" cy="4267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1800" dirty="0" smtClean="0"/>
          </a:p>
          <a:p>
            <a:pPr eaLnBrk="1" hangingPunct="1">
              <a:defRPr/>
            </a:pPr>
            <a:r>
              <a:rPr lang="ru-RU" sz="2000" b="1" dirty="0" smtClean="0"/>
              <a:t>Атташе по экспортному контролю</a:t>
            </a:r>
            <a:endParaRPr lang="en-US" sz="2000" b="1" dirty="0" smtClean="0"/>
          </a:p>
          <a:p>
            <a:pPr lvl="1" eaLnBrk="1" hangingPunct="1">
              <a:defRPr/>
            </a:pPr>
            <a:r>
              <a:rPr lang="ru-RU" sz="1800" dirty="0" smtClean="0"/>
              <a:t>Работа в</a:t>
            </a:r>
            <a:r>
              <a:rPr lang="en-US" sz="1800" dirty="0" smtClean="0"/>
              <a:t> </a:t>
            </a:r>
            <a:r>
              <a:rPr lang="ru-RU" sz="1800" dirty="0" smtClean="0"/>
              <a:t>целях осуществления политики экспортного контроля</a:t>
            </a:r>
            <a:endParaRPr lang="en-US" sz="1800" dirty="0" smtClean="0"/>
          </a:p>
          <a:p>
            <a:pPr lvl="1" eaLnBrk="1" hangingPunct="1">
              <a:defRPr/>
            </a:pPr>
            <a:r>
              <a:rPr lang="ru-RU" sz="1800" dirty="0"/>
              <a:t>Программа помощи и поддержки иностранных правительств и местного предпринимательства</a:t>
            </a:r>
            <a:r>
              <a:rPr lang="en-US" sz="1800" dirty="0" smtClean="0"/>
              <a:t>.</a:t>
            </a:r>
          </a:p>
          <a:p>
            <a:pPr marL="471487" lvl="1" indent="0" eaLnBrk="1" hangingPunct="1">
              <a:buNone/>
              <a:defRPr/>
            </a:pPr>
            <a:endParaRPr lang="en-US" sz="1800" b="1" dirty="0" smtClean="0"/>
          </a:p>
          <a:p>
            <a:pPr eaLnBrk="1" hangingPunct="1">
              <a:defRPr/>
            </a:pPr>
            <a:r>
              <a:rPr lang="ru-RU" sz="2000" b="1" dirty="0" smtClean="0"/>
              <a:t>Программа «СЕНТИНЕЛ» для наблюдения и защиты</a:t>
            </a:r>
            <a:r>
              <a:rPr lang="en-US" sz="2000" b="1" dirty="0" smtClean="0"/>
              <a:t>: </a:t>
            </a:r>
            <a:endParaRPr lang="en-US" sz="2000" b="1" dirty="0"/>
          </a:p>
          <a:p>
            <a:pPr lvl="1" eaLnBrk="1" hangingPunct="1">
              <a:defRPr/>
            </a:pPr>
            <a:r>
              <a:rPr lang="ru-RU" sz="1800" dirty="0"/>
              <a:t>Проверки проводятся персоналом, отвечающим за обеспечение исполнения законодательства об экспорте, в тех местах, где нет </a:t>
            </a:r>
            <a:r>
              <a:rPr lang="ru-RU" sz="1800" dirty="0" smtClean="0"/>
              <a:t>атташе по экспортному контролю</a:t>
            </a:r>
            <a:r>
              <a:rPr lang="en-US" sz="1800" dirty="0" smtClean="0"/>
              <a:t>.</a:t>
            </a:r>
          </a:p>
          <a:p>
            <a:pPr lvl="1" eaLnBrk="1" hangingPunct="1">
              <a:defRPr/>
            </a:pPr>
            <a:endParaRPr lang="en-US" sz="1800" dirty="0"/>
          </a:p>
          <a:p>
            <a:pPr eaLnBrk="1" hangingPunct="1">
              <a:defRPr/>
            </a:pPr>
            <a:r>
              <a:rPr lang="ru-RU" sz="2000" b="1" dirty="0" smtClean="0"/>
              <a:t>Сотрудники посольства США</a:t>
            </a:r>
            <a:endParaRPr lang="en-US" sz="2000" b="1" dirty="0" smtClean="0"/>
          </a:p>
          <a:p>
            <a:pPr marL="471487" lvl="1" indent="0" eaLnBrk="1" hangingPunct="1">
              <a:buFont typeface="Wingdings" pitchFamily="2" charset="2"/>
              <a:buNone/>
              <a:defRPr/>
            </a:pPr>
            <a:r>
              <a:rPr lang="en-US" sz="20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638300"/>
            <a:ext cx="8440738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839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Территориальные подразделения атташе по экспортному контролю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2" name="Picture 5" descr="Rendering of Beijing NEC - Nighttim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64400" y="1495425"/>
            <a:ext cx="1585913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2294" name="Picture 6" descr="P100052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2819400"/>
            <a:ext cx="955675" cy="125095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2295" name="Picture 8" descr="The American Cent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3897313"/>
            <a:ext cx="1130300" cy="8318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2296" name="Picture 8" descr="Embassy-PostCard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5975" y="4425950"/>
            <a:ext cx="1387475" cy="98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2297" name="Picture 9" descr="Embassy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8488" y="3484563"/>
            <a:ext cx="1282700" cy="844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2298" name="Picture 10" descr="H:\Moscow.bmp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75000" y="1495425"/>
            <a:ext cx="1014413" cy="10191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cxnSp>
        <p:nvCxnSpPr>
          <p:cNvPr id="12299" name="Straight Arrow Connector 3"/>
          <p:cNvCxnSpPr>
            <a:cxnSpLocks noChangeShapeType="1"/>
          </p:cNvCxnSpPr>
          <p:nvPr/>
        </p:nvCxnSpPr>
        <p:spPr bwMode="auto">
          <a:xfrm flipH="1">
            <a:off x="6705600" y="2162175"/>
            <a:ext cx="558800" cy="352425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cxnSp>
        <p:nvCxnSpPr>
          <p:cNvPr id="12300" name="Straight Arrow Connector 14"/>
          <p:cNvCxnSpPr>
            <a:cxnSpLocks noChangeShapeType="1"/>
          </p:cNvCxnSpPr>
          <p:nvPr/>
        </p:nvCxnSpPr>
        <p:spPr bwMode="auto">
          <a:xfrm flipH="1" flipV="1">
            <a:off x="6781800" y="2971800"/>
            <a:ext cx="1055688" cy="473075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cxnSp>
        <p:nvCxnSpPr>
          <p:cNvPr id="12301" name="Straight Arrow Connector 17"/>
          <p:cNvCxnSpPr>
            <a:cxnSpLocks noChangeShapeType="1"/>
          </p:cNvCxnSpPr>
          <p:nvPr/>
        </p:nvCxnSpPr>
        <p:spPr bwMode="auto">
          <a:xfrm flipH="1" flipV="1">
            <a:off x="6591300" y="3541713"/>
            <a:ext cx="554038" cy="884237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cxnSp>
        <p:nvCxnSpPr>
          <p:cNvPr id="12302" name="Straight Arrow Connector 19"/>
          <p:cNvCxnSpPr>
            <a:cxnSpLocks noChangeShapeType="1"/>
          </p:cNvCxnSpPr>
          <p:nvPr/>
        </p:nvCxnSpPr>
        <p:spPr bwMode="auto">
          <a:xfrm flipH="1" flipV="1">
            <a:off x="5899150" y="2971800"/>
            <a:ext cx="109538" cy="925513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cxnSp>
        <p:nvCxnSpPr>
          <p:cNvPr id="12303" name="Straight Arrow Connector 22"/>
          <p:cNvCxnSpPr>
            <a:cxnSpLocks noChangeShapeType="1"/>
          </p:cNvCxnSpPr>
          <p:nvPr/>
        </p:nvCxnSpPr>
        <p:spPr bwMode="auto">
          <a:xfrm flipV="1">
            <a:off x="4381500" y="2971800"/>
            <a:ext cx="912813" cy="512763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cxnSp>
        <p:nvCxnSpPr>
          <p:cNvPr id="12304" name="Straight Arrow Connector 25"/>
          <p:cNvCxnSpPr>
            <a:cxnSpLocks noChangeShapeType="1"/>
          </p:cNvCxnSpPr>
          <p:nvPr/>
        </p:nvCxnSpPr>
        <p:spPr bwMode="auto">
          <a:xfrm>
            <a:off x="4189413" y="2155825"/>
            <a:ext cx="649287" cy="12700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17" name="TextBox 16"/>
          <p:cNvSpPr txBox="1"/>
          <p:nvPr/>
        </p:nvSpPr>
        <p:spPr>
          <a:xfrm>
            <a:off x="3195660" y="2479675"/>
            <a:ext cx="947696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Москва</a:t>
            </a:r>
            <a:endPara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94667" y="4321175"/>
            <a:ext cx="11528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Абу Даби</a:t>
            </a:r>
            <a:endPara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290651" y="4729163"/>
            <a:ext cx="12170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Нью Дели</a:t>
            </a:r>
            <a:endPara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256239" y="5410200"/>
            <a:ext cx="11624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Сингапур</a:t>
            </a:r>
            <a:endPara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814633" y="4033838"/>
            <a:ext cx="10823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Гонконг</a:t>
            </a:r>
            <a:r>
              <a:rPr lang="en-US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693596" y="2438400"/>
            <a:ext cx="8338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Пекин</a:t>
            </a:r>
            <a:endPara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6"/>
          <p:cNvSpPr>
            <a:spLocks noGrp="1"/>
          </p:cNvSpPr>
          <p:nvPr>
            <p:ph type="title"/>
          </p:nvPr>
        </p:nvSpPr>
        <p:spPr>
          <a:xfrm>
            <a:off x="16723" y="0"/>
            <a:ext cx="8991600" cy="1143000"/>
          </a:xfrm>
        </p:spPr>
        <p:txBody>
          <a:bodyPr/>
          <a:lstStyle/>
          <a:p>
            <a:pPr algn="ctr" eaLnBrk="1" hangingPunct="1"/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Программа контроля конечного применения Бюро промышленности и безопасности</a:t>
            </a:r>
            <a:endParaRPr lang="en-US" sz="3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Content Placeholder 7"/>
          <p:cNvSpPr>
            <a:spLocks noGrp="1"/>
          </p:cNvSpPr>
          <p:nvPr>
            <p:ph idx="1"/>
          </p:nvPr>
        </p:nvSpPr>
        <p:spPr>
          <a:xfrm>
            <a:off x="228600" y="1524000"/>
            <a:ext cx="8610600" cy="42672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2011 финансовый год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spcBef>
                <a:spcPct val="15000"/>
              </a:spcBef>
              <a:buFont typeface="Times New Roman" pitchFamily="18" charset="0"/>
              <a:buChar char="–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выполнена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891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проверка конечного применения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  <a:spcBef>
                <a:spcPct val="15000"/>
              </a:spcBef>
              <a:buFont typeface="Times New Roman" pitchFamily="18" charset="0"/>
              <a:buChar char="–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10%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составляют проверки перед выдачей лицензии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 eaLnBrk="1" hangingPunct="1">
              <a:lnSpc>
                <a:spcPct val="90000"/>
              </a:lnSpc>
              <a:spcBef>
                <a:spcPct val="15000"/>
              </a:spcBef>
              <a:buFont typeface="Times New Roman" pitchFamily="18" charset="0"/>
              <a:buChar char="–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90%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составляет контроль за использованием экспортированного товара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spcBef>
                <a:spcPct val="15000"/>
              </a:spcBef>
              <a:buFont typeface="Times New Roman" pitchFamily="18" charset="0"/>
              <a:buChar char="–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spcBef>
                <a:spcPct val="15000"/>
              </a:spcBef>
              <a:buFont typeface="Times New Roman" pitchFamily="18" charset="0"/>
              <a:buChar char="–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Примерно 18% проверок оказались неудовлетворительными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spcBef>
                <a:spcPct val="15000"/>
              </a:spcBef>
              <a:buFont typeface="Times New Roman" pitchFamily="18" charset="0"/>
              <a:buChar char="–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Проверки выполнены более, чем в 60-ти странах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62944" y="457200"/>
            <a:ext cx="8581055" cy="762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ru-RU" sz="3200" b="1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Проверки, которые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оказались неудовлетворительными</a:t>
            </a:r>
            <a:r>
              <a:rPr lang="ru-RU" sz="3200" b="1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– </a:t>
            </a:r>
            <a:r>
              <a:rPr lang="ru-RU" sz="3200" b="1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Ближний Восток</a:t>
            </a:r>
            <a:endParaRPr lang="en-US" sz="3200" b="1" dirty="0" smtClean="0">
              <a:solidFill>
                <a:schemeClr val="tx1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447800"/>
            <a:ext cx="8839200" cy="47244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Контролируемый со стороны США </a:t>
            </a:r>
            <a:r>
              <a:rPr lang="en-US" sz="2400" dirty="0" smtClean="0"/>
              <a:t>(</a:t>
            </a:r>
            <a:r>
              <a:rPr lang="ru-RU" sz="2400" dirty="0" smtClean="0"/>
              <a:t>Классификационный номер экспортного контроля</a:t>
            </a:r>
            <a:r>
              <a:rPr lang="en-US" sz="2400" dirty="0" smtClean="0"/>
              <a:t> </a:t>
            </a:r>
            <a:r>
              <a:rPr lang="ru-RU" sz="2400" dirty="0" smtClean="0"/>
              <a:t>(</a:t>
            </a:r>
            <a:r>
              <a:rPr lang="en-US" sz="2400" dirty="0" smtClean="0"/>
              <a:t>ECCN): 6A003) </a:t>
            </a:r>
            <a:r>
              <a:rPr lang="ru-RU" sz="2400" dirty="0" smtClean="0"/>
              <a:t>высококачественный прибор ночного видения</a:t>
            </a:r>
            <a:r>
              <a:rPr lang="en-US" sz="2400" dirty="0" smtClean="0"/>
              <a:t>.  </a:t>
            </a:r>
            <a:r>
              <a:rPr lang="ru-RU" sz="2400" dirty="0" smtClean="0"/>
              <a:t>Изделие подлежит экспортному лицензированию</a:t>
            </a:r>
            <a:r>
              <a:rPr lang="en-US" sz="2400" dirty="0" smtClean="0"/>
              <a:t>. </a:t>
            </a:r>
            <a:r>
              <a:rPr lang="ru-RU" sz="2400" dirty="0" smtClean="0"/>
              <a:t>Лицензия на экспорт выдана только для использования в демонстрационных целях</a:t>
            </a:r>
            <a:r>
              <a:rPr lang="en-US" sz="2400" dirty="0" smtClean="0"/>
              <a:t>. </a:t>
            </a:r>
            <a:r>
              <a:rPr lang="ru-RU" sz="2400" dirty="0" smtClean="0"/>
              <a:t>Контроль за использованием экспортированного товара выявил, что компания перепродала изделия коммерческой компании, которая не была указана в лицензии. После этой перепродажи конечная цель использования остаётс</a:t>
            </a:r>
            <a:r>
              <a:rPr lang="ru-RU" sz="2400" dirty="0"/>
              <a:t>я</a:t>
            </a:r>
            <a:r>
              <a:rPr lang="ru-RU" sz="2400" dirty="0" smtClean="0"/>
              <a:t> неизвестной.</a:t>
            </a:r>
            <a:endParaRPr lang="en-US" sz="2400" dirty="0"/>
          </a:p>
          <a:p>
            <a:pPr eaLnBrk="1" hangingPunct="1">
              <a:buNone/>
              <a:defRPr/>
            </a:pPr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72276" y="447868"/>
            <a:ext cx="8001000" cy="771331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  <a:cs typeface="Times New Roman" charset="0"/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Проверки, которые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оказались неудовлетворительными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– </a:t>
            </a:r>
            <a:r>
              <a:rPr lang="ru-RU" sz="3600" b="1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Африка</a:t>
            </a:r>
            <a:endParaRPr lang="en-US" sz="3600" b="1" dirty="0" smtClean="0">
              <a:solidFill>
                <a:schemeClr val="tx1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1371600"/>
            <a:ext cx="9067800" cy="5257800"/>
          </a:xfrm>
        </p:spPr>
        <p:txBody>
          <a:bodyPr/>
          <a:lstStyle/>
          <a:p>
            <a:pPr>
              <a:defRPr/>
            </a:pPr>
            <a:r>
              <a:rPr lang="ru-RU" sz="2200" dirty="0" smtClean="0"/>
              <a:t>Контролируемые со стороны США </a:t>
            </a:r>
            <a:r>
              <a:rPr lang="en-US" sz="2200" dirty="0" smtClean="0"/>
              <a:t>(ECCN: 0A985) </a:t>
            </a:r>
            <a:r>
              <a:rPr lang="ru-RU" sz="2200" dirty="0" smtClean="0"/>
              <a:t>полицейские автоматы</a:t>
            </a:r>
            <a:r>
              <a:rPr lang="en-US" sz="2200" dirty="0" smtClean="0"/>
              <a:t>,</a:t>
            </a:r>
            <a:r>
              <a:rPr lang="ru-RU" sz="2200" dirty="0" smtClean="0"/>
              <a:t> поражающие жертву электрошоком</a:t>
            </a:r>
            <a:r>
              <a:rPr lang="en-US" sz="2200" dirty="0" smtClean="0"/>
              <a:t> </a:t>
            </a:r>
            <a:r>
              <a:rPr lang="ru-RU" sz="2200" dirty="0" smtClean="0"/>
              <a:t>и</a:t>
            </a:r>
            <a:r>
              <a:rPr lang="en-US" sz="2200" dirty="0" smtClean="0"/>
              <a:t> </a:t>
            </a:r>
            <a:r>
              <a:rPr lang="ru-RU" sz="2200" dirty="0" err="1" smtClean="0"/>
              <a:t>электрошокеры</a:t>
            </a:r>
            <a:r>
              <a:rPr lang="ru-RU" sz="2200" dirty="0" smtClean="0"/>
              <a:t>.</a:t>
            </a:r>
            <a:r>
              <a:rPr lang="en-US" sz="2200" dirty="0" smtClean="0"/>
              <a:t> </a:t>
            </a:r>
            <a:r>
              <a:rPr lang="ru-RU" sz="2200" dirty="0" smtClean="0"/>
              <a:t>Изделия подлежат экспортному лицензированию</a:t>
            </a:r>
            <a:r>
              <a:rPr lang="en-US" sz="2200" dirty="0" smtClean="0"/>
              <a:t>. </a:t>
            </a:r>
            <a:r>
              <a:rPr lang="ru-RU" sz="2200" dirty="0" smtClean="0"/>
              <a:t>Начата проверка перед выдачей экспортной лицензии. Генеральный директор компании не соглашается встретиться в своём офисе и предоставляет только адрес абонентского ящика.</a:t>
            </a:r>
            <a:r>
              <a:rPr lang="en-US" sz="2200" dirty="0" smtClean="0"/>
              <a:t> </a:t>
            </a:r>
            <a:r>
              <a:rPr lang="ru-RU" sz="2200" dirty="0" smtClean="0"/>
              <a:t>После того, как представители компании поняли, что для получения изделий необходимо пройти проверку перед выдачей экспортной лицензии, заказ был отменён. В будущем, разрешения на экспорт для этой компании будут подлежать проверке перед выдачей экспортной лицензии с целью подтверждения конечных потребителей.</a:t>
            </a:r>
            <a:endParaRPr lang="en-US" sz="2200" dirty="0"/>
          </a:p>
          <a:p>
            <a:pPr eaLnBrk="1" hangingPunct="1">
              <a:defRPr/>
            </a:pPr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11545" cy="905069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  <a:cs typeface="Times New Roman" charset="0"/>
              </a:rPr>
              <a:t> </a:t>
            </a:r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  <a:cs typeface="Times New Roman" charset="0"/>
              </a:rPr>
              <a:t>Проверки, которые выявили </a:t>
            </a: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  <a:cs typeface="Times New Roman" charset="0"/>
              </a:rPr>
              <a:t>нарушения 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  <a:cs typeface="Times New Roman" charset="0"/>
              </a:rPr>
              <a:t>– </a:t>
            </a: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  <a:cs typeface="Times New Roman" charset="0"/>
              </a:rPr>
              <a:t>результаты  наблюдений</a:t>
            </a:r>
            <a:endParaRPr lang="en-US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  <a:cs typeface="Times New Roman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752600"/>
            <a:ext cx="8458200" cy="45720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Неустойчивая модель ведения бизнеса</a:t>
            </a:r>
            <a:endParaRPr lang="en-US" sz="2400" dirty="0" smtClean="0"/>
          </a:p>
          <a:p>
            <a:pPr eaLnBrk="1" hangingPunct="1">
              <a:defRPr/>
            </a:pPr>
            <a:r>
              <a:rPr lang="ru-RU" sz="2400" dirty="0"/>
              <a:t>Отсутствуют понимание и </a:t>
            </a:r>
            <a:r>
              <a:rPr lang="ru-RU" sz="2400" dirty="0" smtClean="0"/>
              <a:t>знание </a:t>
            </a:r>
            <a:r>
              <a:rPr lang="ru-RU" sz="2400" dirty="0"/>
              <a:t>техники или технологий, которые </a:t>
            </a:r>
            <a:r>
              <a:rPr lang="ru-RU" sz="2400" dirty="0" smtClean="0"/>
              <a:t>заказываются</a:t>
            </a:r>
            <a:endParaRPr lang="en-US" sz="2400" dirty="0" smtClean="0"/>
          </a:p>
          <a:p>
            <a:pPr eaLnBrk="1" hangingPunct="1">
              <a:defRPr/>
            </a:pPr>
            <a:r>
              <a:rPr lang="ru-RU" sz="2400" dirty="0" smtClean="0"/>
              <a:t>Отмена заказа после начала тщательной проверки</a:t>
            </a:r>
            <a:endParaRPr lang="en-US" sz="2400" dirty="0" smtClean="0"/>
          </a:p>
          <a:p>
            <a:pPr eaLnBrk="1" hangingPunct="1">
              <a:defRPr/>
            </a:pPr>
            <a:r>
              <a:rPr lang="ru-RU" sz="2400" dirty="0" smtClean="0"/>
              <a:t>Неспособность или сильное нежелание встретиться</a:t>
            </a:r>
            <a:endParaRPr lang="en-US" sz="2400" dirty="0" smtClean="0"/>
          </a:p>
          <a:p>
            <a:pPr eaLnBrk="1" hangingPunct="1">
              <a:defRPr/>
            </a:pPr>
            <a:r>
              <a:rPr lang="ru-RU" sz="2400" dirty="0" smtClean="0"/>
              <a:t>Агрессивный настрой</a:t>
            </a:r>
            <a:endParaRPr lang="en-US" sz="2400" dirty="0" smtClean="0"/>
          </a:p>
          <a:p>
            <a:pPr eaLnBrk="1" hangingPunct="1">
              <a:defRPr/>
            </a:pPr>
            <a:r>
              <a:rPr lang="ru-RU" sz="2400" dirty="0" smtClean="0"/>
              <a:t>Расплывчатая информация о покупателе</a:t>
            </a:r>
            <a:endParaRPr lang="en-US" sz="2800" dirty="0" smtClean="0"/>
          </a:p>
          <a:p>
            <a:pPr eaLnBrk="1" hangingPunct="1">
              <a:buNone/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5"/>
          <p:cNvSpPr>
            <a:spLocks noGrp="1"/>
          </p:cNvSpPr>
          <p:nvPr>
            <p:ph type="title"/>
          </p:nvPr>
        </p:nvSpPr>
        <p:spPr>
          <a:xfrm>
            <a:off x="572276" y="228601"/>
            <a:ext cx="8001000" cy="914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</a:br>
            <a:r>
              <a:rPr lang="en-US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</a:b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  <a:cs typeface="Times New Roman" charset="0"/>
              </a:rPr>
              <a:t>Последствия проверок, которые выявили нарушения</a:t>
            </a: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5" name="Content Placeholder 6"/>
          <p:cNvSpPr>
            <a:spLocks noGrp="1"/>
          </p:cNvSpPr>
          <p:nvPr>
            <p:ph idx="1"/>
          </p:nvPr>
        </p:nvSpPr>
        <p:spPr>
          <a:xfrm>
            <a:off x="76200" y="1371600"/>
            <a:ext cx="8839200" cy="4953000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b="1" dirty="0" smtClean="0"/>
              <a:t>Список непроверенных стран и компаний</a:t>
            </a:r>
            <a:r>
              <a:rPr lang="en-US" sz="1800" b="1" dirty="0" smtClean="0"/>
              <a:t>: </a:t>
            </a:r>
            <a:r>
              <a:rPr lang="ru-RU" sz="1800" dirty="0" smtClean="0"/>
              <a:t>Составляется</a:t>
            </a:r>
            <a:r>
              <a:rPr lang="ru-RU" sz="1800" b="1" dirty="0" smtClean="0"/>
              <a:t> </a:t>
            </a:r>
            <a:r>
              <a:rPr lang="ru-RU" sz="1800" dirty="0" smtClean="0"/>
              <a:t>когда, в силу нахождения вне зоны контроля со стороны правительства США, невозможно провести проверку перед выдачей лицензии или контроль за использованием экспортированного товара. В этот список заносятся имена и страны пребывания иностранных граждан, которые являлись сторонами в транзакции. Каждая транзакция, в которой принимает участие фигурант из списка, будет рассматриваться Бюро промышленности и безопасности США как тревожный сигнал.</a:t>
            </a:r>
            <a:endParaRPr lang="en-US" sz="500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500" dirty="0" smtClean="0"/>
              <a:t> </a:t>
            </a:r>
            <a:endParaRPr lang="en-US" sz="500" b="1" dirty="0" smtClean="0"/>
          </a:p>
          <a:p>
            <a:pPr eaLnBrk="1" hangingPunct="1">
              <a:defRPr/>
            </a:pPr>
            <a:r>
              <a:rPr lang="ru-RU" sz="1800" b="1" dirty="0" smtClean="0"/>
              <a:t>Список юридических лиц, вызывающих озабоченность </a:t>
            </a:r>
            <a:r>
              <a:rPr lang="en-US" sz="1800" b="1" dirty="0" smtClean="0"/>
              <a:t>: </a:t>
            </a:r>
            <a:r>
              <a:rPr lang="ru-RU" sz="1800" dirty="0" smtClean="0"/>
              <a:t>Список устанавливает лицензионные требования, которые предъявляются к каждому юридическому лицу из списка. Эти требования являются дополнительными к любым лицензионным требованиям, установленным для экспортных транзакций другими положениями Правил экспортного контроля.</a:t>
            </a:r>
            <a:endParaRPr lang="en-US" sz="1800" dirty="0" smtClean="0"/>
          </a:p>
          <a:p>
            <a:pPr eaLnBrk="1" hangingPunct="1">
              <a:defRPr/>
            </a:pPr>
            <a:endParaRPr lang="en-US" sz="500" dirty="0" smtClean="0"/>
          </a:p>
          <a:p>
            <a:pPr eaLnBrk="1" hangingPunct="1">
              <a:defRPr/>
            </a:pPr>
            <a:r>
              <a:rPr lang="ru-RU" sz="1800" b="1" dirty="0" smtClean="0"/>
              <a:t>Расследования</a:t>
            </a:r>
            <a:r>
              <a:rPr lang="en-US" sz="1800" dirty="0" smtClean="0"/>
              <a:t>: </a:t>
            </a:r>
            <a:r>
              <a:rPr lang="ru-RU" sz="1800" dirty="0" smtClean="0"/>
              <a:t>Уголовные</a:t>
            </a:r>
            <a:r>
              <a:rPr lang="en-US" sz="1800" dirty="0" smtClean="0"/>
              <a:t> </a:t>
            </a:r>
            <a:r>
              <a:rPr lang="ru-RU" sz="1800" dirty="0" smtClean="0"/>
              <a:t>или</a:t>
            </a:r>
            <a:r>
              <a:rPr lang="en-US" sz="1800" dirty="0" smtClean="0"/>
              <a:t> </a:t>
            </a:r>
            <a:r>
              <a:rPr lang="ru-RU" sz="1800" dirty="0" smtClean="0"/>
              <a:t>административные</a:t>
            </a:r>
            <a:r>
              <a:rPr lang="en-US" sz="1800" dirty="0" smtClean="0"/>
              <a:t>.</a:t>
            </a:r>
          </a:p>
          <a:p>
            <a:pPr eaLnBrk="1" hangingPunct="1">
              <a:defRPr/>
            </a:pPr>
            <a:endParaRPr lang="en-US" sz="1800" dirty="0" smtClean="0">
              <a:solidFill>
                <a:srgbClr val="262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909744" y="457200"/>
            <a:ext cx="7315200" cy="685800"/>
          </a:xfrm>
        </p:spPr>
        <p:txBody>
          <a:bodyPr/>
          <a:lstStyle/>
          <a:p>
            <a:pPr algn="ctr">
              <a:defRPr/>
            </a:pPr>
            <a:r>
              <a:rPr lang="ru-RU" altLang="zh-TW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  <a:ea typeface="PMingLiU" pitchFamily="18" charset="-120"/>
                <a:cs typeface="Times New Roman" charset="0"/>
              </a:rPr>
              <a:t>Источники информации и дела, которые могут служить примером</a:t>
            </a:r>
            <a:endParaRPr lang="en-US" altLang="zh-TW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  <a:ea typeface="PMingLiU" pitchFamily="18" charset="-120"/>
              <a:cs typeface="Times New Roman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686800" cy="3657600"/>
          </a:xfrm>
        </p:spPr>
        <p:txBody>
          <a:bodyPr/>
          <a:lstStyle/>
          <a:p>
            <a:pPr>
              <a:buClrTx/>
              <a:buFont typeface="Wingdings" pitchFamily="2" charset="2"/>
              <a:buChar char="§"/>
              <a:defRPr/>
            </a:pPr>
            <a:r>
              <a:rPr lang="ru-RU" altLang="zh-TW" sz="2200" b="1" u="sng" dirty="0" smtClean="0">
                <a:latin typeface="Times New Roman" charset="0"/>
                <a:ea typeface="PMingLiU" pitchFamily="18" charset="-120"/>
                <a:cs typeface="Times New Roman" charset="0"/>
              </a:rPr>
              <a:t>Не допускай, чтобы это произошло с тобой</a:t>
            </a:r>
            <a:endParaRPr lang="en-US" altLang="zh-TW" sz="2200" b="1" u="sng" dirty="0" smtClean="0">
              <a:latin typeface="Times New Roman" charset="0"/>
              <a:ea typeface="PMingLiU" pitchFamily="18" charset="-120"/>
              <a:cs typeface="Times New Roman" charset="0"/>
            </a:endParaRPr>
          </a:p>
          <a:p>
            <a:pPr marL="0" indent="0">
              <a:buClrTx/>
              <a:buFont typeface="Wingdings" pitchFamily="2" charset="2"/>
              <a:buNone/>
              <a:defRPr/>
            </a:pPr>
            <a:r>
              <a:rPr lang="en-US" altLang="zh-TW" sz="2200" dirty="0" smtClean="0">
                <a:latin typeface="Times New Roman" charset="0"/>
                <a:ea typeface="PMingLiU" pitchFamily="18" charset="-120"/>
                <a:cs typeface="Times New Roman" charset="0"/>
                <a:hlinkClick r:id="rId3"/>
              </a:rPr>
              <a:t>http://www.bis.doc.gov/complianceandenforcement/dontletthishappentoyou_2010.pdf</a:t>
            </a:r>
            <a:endParaRPr lang="en-US" altLang="zh-TW" sz="2200" dirty="0" smtClean="0">
              <a:latin typeface="Times New Roman" charset="0"/>
              <a:ea typeface="PMingLiU" pitchFamily="18" charset="-120"/>
              <a:cs typeface="Times New Roman" charset="0"/>
            </a:endParaRPr>
          </a:p>
          <a:p>
            <a:pPr>
              <a:buClrTx/>
              <a:buFont typeface="Wingdings" pitchFamily="2" charset="2"/>
              <a:buChar char="§"/>
              <a:defRPr/>
            </a:pPr>
            <a:r>
              <a:rPr lang="ru-RU" altLang="zh-TW" sz="2200" b="1" u="sng" dirty="0" smtClean="0">
                <a:latin typeface="Times New Roman" charset="0"/>
                <a:ea typeface="PMingLiU" pitchFamily="18" charset="-120"/>
                <a:cs typeface="Times New Roman" charset="0"/>
              </a:rPr>
              <a:t>Знай своего покупателя </a:t>
            </a:r>
            <a:r>
              <a:rPr lang="en-US" altLang="zh-TW" sz="2200" dirty="0" smtClean="0">
                <a:latin typeface="Times New Roman" charset="0"/>
                <a:ea typeface="PMingLiU" pitchFamily="18" charset="-120"/>
                <a:cs typeface="Times New Roman" charset="0"/>
                <a:hlinkClick r:id="rId4"/>
              </a:rPr>
              <a:t>http://www.bis.doc.gov/enforcement/knowcust.htm</a:t>
            </a:r>
            <a:endParaRPr lang="en-US" altLang="zh-TW" sz="2200" dirty="0" smtClean="0">
              <a:latin typeface="Times New Roman" charset="0"/>
              <a:ea typeface="PMingLiU" pitchFamily="18" charset="-120"/>
              <a:cs typeface="Times New Roman" charset="0"/>
            </a:endParaRPr>
          </a:p>
          <a:p>
            <a:pPr>
              <a:buClrTx/>
              <a:buFont typeface="Wingdings" pitchFamily="2" charset="2"/>
              <a:buChar char="§"/>
              <a:defRPr/>
            </a:pPr>
            <a:r>
              <a:rPr lang="ru-RU" altLang="zh-TW" sz="2200" b="1" u="sng" dirty="0" smtClean="0">
                <a:latin typeface="Times New Roman" charset="0"/>
                <a:ea typeface="PMingLiU" pitchFamily="18" charset="-120"/>
                <a:cs typeface="Times New Roman" charset="0"/>
              </a:rPr>
              <a:t>Список особо важных дел с серьёзными правонарушениями </a:t>
            </a:r>
            <a:r>
              <a:rPr lang="en-US" altLang="zh-TW" sz="2200" dirty="0" smtClean="0">
                <a:latin typeface="Times New Roman" charset="0"/>
                <a:ea typeface="PMingLiU" pitchFamily="18" charset="-120"/>
                <a:cs typeface="Times New Roman" charset="0"/>
                <a:hlinkClick r:id="rId5"/>
              </a:rPr>
              <a:t>http://www.bis.doc.gov/complianceandenforcement/majorcaselist/mcl102009.pdf</a:t>
            </a:r>
            <a:endParaRPr lang="en-US" altLang="zh-TW" sz="2200" dirty="0" smtClean="0">
              <a:latin typeface="Times New Roman" charset="0"/>
              <a:ea typeface="PMingLiU" pitchFamily="18" charset="-120"/>
              <a:cs typeface="Times New Roman" charset="0"/>
            </a:endParaRPr>
          </a:p>
          <a:p>
            <a:pPr>
              <a:buClrTx/>
              <a:buFont typeface="Wingdings" pitchFamily="2" charset="2"/>
              <a:buChar char="§"/>
              <a:defRPr/>
            </a:pPr>
            <a:r>
              <a:rPr lang="ru-RU" altLang="zh-TW" sz="2200" b="1" u="sng" dirty="0" smtClean="0">
                <a:latin typeface="Times New Roman" charset="0"/>
                <a:ea typeface="PMingLiU" pitchFamily="18" charset="-120"/>
                <a:cs typeface="Times New Roman" charset="0"/>
              </a:rPr>
              <a:t>Закон  о праве граждан на доступ к информации.</a:t>
            </a:r>
            <a:r>
              <a:rPr lang="en-US" altLang="zh-TW" sz="2200" b="1" u="sng" dirty="0" smtClean="0">
                <a:latin typeface="Times New Roman" charset="0"/>
                <a:ea typeface="PMingLiU" pitchFamily="18" charset="-120"/>
                <a:cs typeface="Times New Roman" charset="0"/>
              </a:rPr>
              <a:t> </a:t>
            </a:r>
            <a:r>
              <a:rPr lang="ru-RU" altLang="zh-TW" sz="2200" b="1" u="sng" dirty="0" smtClean="0">
                <a:latin typeface="Times New Roman" charset="0"/>
                <a:ea typeface="PMingLiU" pitchFamily="18" charset="-120"/>
                <a:cs typeface="Times New Roman" charset="0"/>
              </a:rPr>
              <a:t>Примеры дел</a:t>
            </a:r>
            <a:r>
              <a:rPr lang="en-US" altLang="zh-TW" sz="2200" b="1" u="sng" dirty="0" smtClean="0">
                <a:latin typeface="Times New Roman" charset="0"/>
                <a:ea typeface="PMingLiU" pitchFamily="18" charset="-120"/>
                <a:cs typeface="Times New Roman" charset="0"/>
              </a:rPr>
              <a:t>/</a:t>
            </a:r>
            <a:r>
              <a:rPr lang="ru-RU" altLang="zh-TW" sz="2200" b="1" u="sng" dirty="0" smtClean="0">
                <a:latin typeface="Times New Roman" charset="0"/>
                <a:ea typeface="PMingLiU" pitchFamily="18" charset="-120"/>
                <a:cs typeface="Times New Roman" charset="0"/>
              </a:rPr>
              <a:t>Пресс-релизы</a:t>
            </a:r>
            <a:endParaRPr lang="en-US" altLang="zh-TW" sz="2200" b="1" u="sng" dirty="0" smtClean="0">
              <a:latin typeface="Times New Roman" charset="0"/>
              <a:ea typeface="PMingLiU" pitchFamily="18" charset="-120"/>
              <a:cs typeface="Times New Roman" charset="0"/>
            </a:endParaRPr>
          </a:p>
          <a:p>
            <a:pPr marL="0" indent="0">
              <a:buClrTx/>
              <a:buFont typeface="Wingdings" pitchFamily="2" charset="2"/>
              <a:buNone/>
              <a:defRPr/>
            </a:pPr>
            <a:r>
              <a:rPr lang="en-US" altLang="zh-TW" sz="2200" dirty="0" smtClean="0">
                <a:latin typeface="Times New Roman" charset="0"/>
                <a:ea typeface="PMingLiU" pitchFamily="18" charset="-120"/>
                <a:cs typeface="Times New Roman" charset="0"/>
                <a:hlinkClick r:id="rId6"/>
              </a:rPr>
              <a:t>http://efoia.bis.doc.gov/exportcontrolviolations/tocexportviolations.htm</a:t>
            </a:r>
            <a:endParaRPr lang="en-US" altLang="zh-TW" sz="2200" dirty="0" smtClean="0">
              <a:latin typeface="Times New Roman" charset="0"/>
              <a:ea typeface="PMingLiU" pitchFamily="18" charset="-120"/>
              <a:cs typeface="Times New Roman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§"/>
              <a:defRPr/>
            </a:pPr>
            <a:endParaRPr lang="zh-TW" altLang="en-US" dirty="0" smtClean="0">
              <a:latin typeface="Times New Roman" charset="0"/>
              <a:ea typeface="PMingLiU" pitchFamily="18" charset="-120"/>
              <a:cs typeface="Times New Roman" charset="0"/>
            </a:endParaRPr>
          </a:p>
        </p:txBody>
      </p:sp>
      <p:sp>
        <p:nvSpPr>
          <p:cNvPr id="2314244" name="Rectangle 4"/>
          <p:cNvSpPr>
            <a:spLocks noChangeArrowheads="1"/>
          </p:cNvSpPr>
          <p:nvPr/>
        </p:nvSpPr>
        <p:spPr bwMode="auto">
          <a:xfrm>
            <a:off x="854075" y="28432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60000"/>
              </a:spcBef>
              <a:buClr>
                <a:srgbClr val="FFFFFF"/>
              </a:buClr>
              <a:buSzPct val="135000"/>
              <a:defRPr/>
            </a:pPr>
            <a:endParaRPr kumimoji="1" lang="zh-TW" altLang="en-US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PMingLiU" pitchFamily="18" charset="-12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1"/>
          <p:cNvSpPr>
            <a:spLocks noGrp="1"/>
          </p:cNvSpPr>
          <p:nvPr>
            <p:ph type="ftr" sz="quarter" idx="4294967295"/>
          </p:nvPr>
        </p:nvSpPr>
        <p:spPr bwMode="auto">
          <a:xfrm>
            <a:off x="152400" y="6305550"/>
            <a:ext cx="2895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Times New Roman" pitchFamily="18" charset="0"/>
              </a:rPr>
              <a:t>www.bis.doc.gov</a:t>
            </a:r>
          </a:p>
          <a:p>
            <a:endParaRPr lang="en-US"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609600" y="1524000"/>
            <a:ext cx="7620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sz="6000" dirty="0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Спасибо</a:t>
            </a:r>
            <a:r>
              <a:rPr lang="en-US" sz="6000" dirty="0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en-US" sz="6000" dirty="0">
              <a:solidFill>
                <a:schemeClr val="tx2"/>
              </a:solidFill>
              <a:latin typeface="Times New Roman" pitchFamily="18" charset="0"/>
            </a:endParaRPr>
          </a:p>
          <a:p>
            <a:pPr eaLnBrk="1" hangingPunct="1"/>
            <a:endParaRPr lang="en-US" sz="3600" dirty="0">
              <a:solidFill>
                <a:schemeClr val="tx2"/>
              </a:solidFill>
              <a:latin typeface="Times New Roman" pitchFamily="18" charset="0"/>
            </a:endParaRP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</a:rPr>
              <a:t>Томас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</a:rPr>
              <a:t>Пепе</a:t>
            </a:r>
            <a:endParaRPr lang="en-US" sz="2800" dirty="0">
              <a:solidFill>
                <a:srgbClr val="002060"/>
              </a:solidFill>
              <a:latin typeface="Times New Roman" pitchFamily="18" charset="0"/>
            </a:endParaRP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</a:rPr>
              <a:t>Коммерческая служба США</a:t>
            </a: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</a:rPr>
              <a:t>Бюро промышленности и безопасности </a:t>
            </a: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</a:rPr>
              <a:t>Министерство торговли США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hlinkClick r:id="rId3"/>
              </a:rPr>
              <a:t>Thomas.Pepe@trade.gov</a:t>
            </a:r>
            <a:endParaRPr lang="en-US" sz="2800" dirty="0">
              <a:solidFill>
                <a:srgbClr val="002060"/>
              </a:solidFill>
              <a:latin typeface="Times New Roman" pitchFamily="18" charset="0"/>
            </a:endParaRPr>
          </a:p>
          <a:p>
            <a:pPr eaLnBrk="1" hangingPunct="1"/>
            <a:endParaRPr lang="en-US" sz="2800" dirty="0">
              <a:solidFill>
                <a:srgbClr val="002060"/>
              </a:solidFill>
              <a:latin typeface="Times New Roman" pitchFamily="18" charset="0"/>
            </a:endParaRPr>
          </a:p>
          <a:p>
            <a:pPr eaLnBrk="1" hangingPunct="1"/>
            <a:endParaRPr lang="en-US" sz="2800" dirty="0">
              <a:solidFill>
                <a:srgbClr val="002060"/>
              </a:solidFill>
              <a:latin typeface="Times New Roman" pitchFamily="18" charset="0"/>
            </a:endParaRPr>
          </a:p>
          <a:p>
            <a:pPr eaLnBrk="1" hangingPunct="1"/>
            <a:endParaRPr lang="en-US" sz="2800" dirty="0">
              <a:solidFill>
                <a:srgbClr val="00206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5"/>
          <p:cNvSpPr>
            <a:spLocks noGrp="1"/>
          </p:cNvSpPr>
          <p:nvPr>
            <p:ph type="title"/>
          </p:nvPr>
        </p:nvSpPr>
        <p:spPr>
          <a:xfrm>
            <a:off x="343676" y="0"/>
            <a:ext cx="8800324" cy="1295400"/>
          </a:xfrm>
        </p:spPr>
        <p:txBody>
          <a:bodyPr/>
          <a:lstStyle/>
          <a:p>
            <a:pPr marL="457200" indent="-457200"/>
            <a:r>
              <a:rPr lang="en-US" sz="1800" b="1" i="1" dirty="0" smtClean="0"/>
              <a:t>1) </a:t>
            </a:r>
            <a:r>
              <a:rPr lang="ru-RU" sz="1800" b="1" i="1" dirty="0" smtClean="0"/>
              <a:t> Анализ </a:t>
            </a:r>
            <a:r>
              <a:rPr lang="ru-RU" sz="1800" b="1" i="1" dirty="0" smtClean="0"/>
              <a:t>причин и последствий обвинений в нарушении Законодательства об экспортном контроле при экспорте электронных компонентов, выдвинутых против Александра Фищенко и других сотрудников компании </a:t>
            </a:r>
            <a:r>
              <a:rPr lang="en-US" sz="1800" b="1" i="1" dirty="0" smtClean="0"/>
              <a:t>ARC</a:t>
            </a:r>
            <a:r>
              <a:rPr lang="ru-RU" sz="1800" b="1" i="1" dirty="0" smtClean="0"/>
              <a:t>.</a:t>
            </a:r>
            <a:endParaRPr lang="en-US" sz="1800" b="1" dirty="0"/>
          </a:p>
        </p:txBody>
      </p:sp>
      <p:sp>
        <p:nvSpPr>
          <p:cNvPr id="18435" name="Content Placeholder 6"/>
          <p:cNvSpPr>
            <a:spLocks noGrp="1"/>
          </p:cNvSpPr>
          <p:nvPr>
            <p:ph idx="1"/>
          </p:nvPr>
        </p:nvSpPr>
        <p:spPr>
          <a:xfrm>
            <a:off x="76200" y="1371600"/>
            <a:ext cx="8839200" cy="4953000"/>
          </a:xfrm>
        </p:spPr>
        <p:txBody>
          <a:bodyPr/>
          <a:lstStyle/>
          <a:p>
            <a:pPr lvl="0"/>
            <a:r>
              <a:rPr lang="ru-RU" sz="1400" b="1" dirty="0" smtClean="0"/>
              <a:t>А</a:t>
            </a:r>
            <a:r>
              <a:rPr lang="en-US" sz="1400" b="1" dirty="0" smtClean="0"/>
              <a:t>) </a:t>
            </a:r>
            <a:r>
              <a:rPr lang="ru-RU" sz="1400" b="1" dirty="0" smtClean="0"/>
              <a:t>Завершено </a:t>
            </a:r>
            <a:r>
              <a:rPr lang="ru-RU" sz="1400" b="1" dirty="0" smtClean="0"/>
              <a:t>ли расследование? Каковы результаты </a:t>
            </a:r>
            <a:r>
              <a:rPr lang="ru-RU" sz="1400" b="1" dirty="0" smtClean="0"/>
              <a:t>расследования </a:t>
            </a:r>
            <a:r>
              <a:rPr lang="ru-RU" sz="1400" b="1" dirty="0" smtClean="0"/>
              <a:t>и судебного заседания</a:t>
            </a:r>
            <a:r>
              <a:rPr lang="ru-RU" sz="1400" b="1" dirty="0" smtClean="0"/>
              <a:t>?</a:t>
            </a:r>
            <a:endParaRPr lang="en-US" sz="1400" b="1" dirty="0" smtClean="0"/>
          </a:p>
          <a:p>
            <a:pPr lvl="0"/>
            <a:endParaRPr lang="en-US" sz="1800" i="1" dirty="0" smtClean="0"/>
          </a:p>
          <a:p>
            <a:r>
              <a:rPr lang="ru-RU" sz="1600" b="1" i="1" dirty="0" smtClean="0"/>
              <a:t>Ответ:</a:t>
            </a:r>
            <a:r>
              <a:rPr lang="ru-RU" sz="1600" i="1" dirty="0" smtClean="0"/>
              <a:t> Расследование, которое привело к арестам в октябре 2012 года Александра Фищенко и десяти других фигурантов дела, в настоящий момент продолжается. Господин Фищенко, десять других граждан и две компании (а именно: ARC Electronics и Apex System) находятся под судом Федеральной коллегии присяжных. Это означает, что им официально предъявлено обвинение в совершении преступлений. Указанные лица и компании обвиняются в двадцати пяти  нарушениях Законодательства США. Эти двадцать пять нарушений определены в обвинительном заключении, выданном Федеральным Прокурором 5 октября 2012 года. По состоянию на сегодняшний день, дата судебного заседания не назначена.</a:t>
            </a:r>
            <a:endParaRPr lang="en-US" sz="1600" i="1" dirty="0" smtClean="0"/>
          </a:p>
          <a:p>
            <a:pPr lvl="0"/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5"/>
          <p:cNvSpPr>
            <a:spLocks noGrp="1"/>
          </p:cNvSpPr>
          <p:nvPr>
            <p:ph type="title"/>
          </p:nvPr>
        </p:nvSpPr>
        <p:spPr>
          <a:xfrm>
            <a:off x="343676" y="0"/>
            <a:ext cx="8800324" cy="1295400"/>
          </a:xfrm>
        </p:spPr>
        <p:txBody>
          <a:bodyPr/>
          <a:lstStyle/>
          <a:p>
            <a:pPr marL="457200" indent="-457200"/>
            <a:r>
              <a:rPr lang="en-US" sz="1800" b="1" i="1" dirty="0" smtClean="0"/>
              <a:t>1) </a:t>
            </a:r>
            <a:r>
              <a:rPr lang="ru-RU" sz="1800" b="1" i="1" dirty="0" smtClean="0"/>
              <a:t> Анализ </a:t>
            </a:r>
            <a:r>
              <a:rPr lang="ru-RU" sz="1800" b="1" i="1" dirty="0" smtClean="0"/>
              <a:t>причин и последствий обвинений в нарушении Законодательства об экспортном контроле при экспорте электронных компонентов, выдвинутых против Александра Фищенко и других сотрудников компании </a:t>
            </a:r>
            <a:r>
              <a:rPr lang="en-US" sz="1800" b="1" i="1" dirty="0" smtClean="0"/>
              <a:t>ARC</a:t>
            </a:r>
            <a:r>
              <a:rPr lang="ru-RU" sz="1800" b="1" i="1" dirty="0" smtClean="0"/>
              <a:t>.</a:t>
            </a:r>
            <a:endParaRPr lang="en-US" sz="1800" b="1" dirty="0"/>
          </a:p>
        </p:txBody>
      </p:sp>
      <p:sp>
        <p:nvSpPr>
          <p:cNvPr id="18435" name="Content Placeholder 6"/>
          <p:cNvSpPr>
            <a:spLocks noGrp="1"/>
          </p:cNvSpPr>
          <p:nvPr>
            <p:ph idx="1"/>
          </p:nvPr>
        </p:nvSpPr>
        <p:spPr>
          <a:xfrm>
            <a:off x="76200" y="1371600"/>
            <a:ext cx="8839200" cy="4953000"/>
          </a:xfrm>
        </p:spPr>
        <p:txBody>
          <a:bodyPr/>
          <a:lstStyle/>
          <a:p>
            <a:pPr lvl="0"/>
            <a:r>
              <a:rPr lang="ru-RU" sz="1400" b="1" i="1" dirty="0" smtClean="0"/>
              <a:t>Б</a:t>
            </a:r>
            <a:r>
              <a:rPr lang="en-US" sz="1400" b="1" i="1" dirty="0" smtClean="0"/>
              <a:t>) </a:t>
            </a:r>
            <a:r>
              <a:rPr lang="ru-RU" sz="1400" b="1" i="1" dirty="0" smtClean="0"/>
              <a:t>На каком основании 119 российских юридических и физических лиц были включены в Список юридических и физических лиц, вызывающих озабоченность? Если основанием были их деловые контакты с компанией ARC, то проводился ли какой-либо анализ, указывающий на то, что эти контакты были связаны с незаконной деятельностью компании ARC или же они касались законной деятельности компании ARC</a:t>
            </a:r>
            <a:r>
              <a:rPr lang="ru-RU" sz="1400" b="1" i="1" dirty="0" smtClean="0"/>
              <a:t>?</a:t>
            </a:r>
            <a:endParaRPr lang="en-US" sz="1400" b="1" i="1" dirty="0" smtClean="0"/>
          </a:p>
          <a:p>
            <a:r>
              <a:rPr lang="ru-RU" sz="1600" b="1" i="1" dirty="0" smtClean="0"/>
              <a:t>Ответ</a:t>
            </a:r>
            <a:r>
              <a:rPr lang="ru-RU" sz="1600" b="1" i="1" dirty="0" smtClean="0"/>
              <a:t>:</a:t>
            </a:r>
            <a:r>
              <a:rPr lang="ru-RU" sz="1600" i="1" dirty="0" smtClean="0"/>
              <a:t> </a:t>
            </a:r>
            <a:r>
              <a:rPr lang="ru-RU" sz="1200" i="1" dirty="0" smtClean="0"/>
              <a:t>Основанием для внесения 119 лиц в Список юридических и физических лиц, вызывающих озабоченность, является §744.11 из Правил экспортного контроля (Свод Законов США 700 - 774, "Правила экспортного контроля"). Как указано в уведомлении Федеральной Регистрационной Службы от 09 октября 2012 года (77 FR 61249), которое внесло 119 российских лиц в Список юридических и физических лиц, вызывающих озабоченность, основание для их внесения было следующее: «Наблюдательный Комитет по конечным потребителям постановил внести ... лиц в Список юридических и физических лиц, вызывающих озабоченность, на основании §744.11 Правил экспортного контроля, который гласит: участие в деятельности, противоречащей национальной безопасности и внешнеполитическим интересам Соединенных Штатов. В частности, лица,  представленные по этому пункту Закона к внесению в Список юридических и физических лиц, вызывающих озабоченность, были выявлены в ходе расследования Правительством США деятельности сети компаний и частных лиц, вовлечённых в закупку и поставку в Россию товаров, услуг и технологий, подпадающих под действие Правил экспортного контроля и Правил международной торговли оружием, с нарушением Правил экспортного контроля и Правил международной торговли оружием. Эти лица совершали действия, связанные с приобретением и доставкой, действия по сокрытию приобретения и доставки, действия в обход лицензионных требований, установленных Правилами экспортного контроля и Правилами международной торговли оружием, и/или действия способствующие приобретению товаров, имеющих экспортные ограничения, для конечных российских потребителей, связанных с военными и другими государственными структурами.»</a:t>
            </a:r>
            <a:endParaRPr lang="en-US" sz="1200" i="1" dirty="0" smtClean="0"/>
          </a:p>
          <a:p>
            <a:endParaRPr lang="en-US" sz="1600" i="1" dirty="0" smtClean="0"/>
          </a:p>
          <a:p>
            <a:pPr lvl="0"/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5"/>
          <p:cNvSpPr>
            <a:spLocks noGrp="1"/>
          </p:cNvSpPr>
          <p:nvPr>
            <p:ph type="title"/>
          </p:nvPr>
        </p:nvSpPr>
        <p:spPr>
          <a:xfrm>
            <a:off x="343676" y="0"/>
            <a:ext cx="8800324" cy="1295400"/>
          </a:xfrm>
        </p:spPr>
        <p:txBody>
          <a:bodyPr/>
          <a:lstStyle/>
          <a:p>
            <a:pPr marL="457200" indent="-457200"/>
            <a:r>
              <a:rPr lang="en-US" sz="1800" b="1" i="1" dirty="0" smtClean="0"/>
              <a:t>1) </a:t>
            </a:r>
            <a:r>
              <a:rPr lang="ru-RU" sz="1800" b="1" i="1" dirty="0" smtClean="0"/>
              <a:t> Анализ </a:t>
            </a:r>
            <a:r>
              <a:rPr lang="ru-RU" sz="1800" b="1" i="1" dirty="0" smtClean="0"/>
              <a:t>причин и последствий обвинений в нарушении Законодательства об экспортном контроле при экспорте электронных компонентов, выдвинутых против Александра Фищенко и других сотрудников компании </a:t>
            </a:r>
            <a:r>
              <a:rPr lang="en-US" sz="1800" b="1" i="1" dirty="0" smtClean="0"/>
              <a:t>ARC</a:t>
            </a:r>
            <a:r>
              <a:rPr lang="ru-RU" sz="1800" b="1" i="1" dirty="0" smtClean="0"/>
              <a:t>.</a:t>
            </a:r>
            <a:endParaRPr lang="en-US" sz="1800" b="1" dirty="0"/>
          </a:p>
        </p:txBody>
      </p:sp>
      <p:sp>
        <p:nvSpPr>
          <p:cNvPr id="18435" name="Content Placeholder 6"/>
          <p:cNvSpPr>
            <a:spLocks noGrp="1"/>
          </p:cNvSpPr>
          <p:nvPr>
            <p:ph idx="1"/>
          </p:nvPr>
        </p:nvSpPr>
        <p:spPr>
          <a:xfrm>
            <a:off x="76200" y="1371600"/>
            <a:ext cx="8839200" cy="4953000"/>
          </a:xfrm>
        </p:spPr>
        <p:txBody>
          <a:bodyPr/>
          <a:lstStyle/>
          <a:p>
            <a:r>
              <a:rPr lang="ru-RU" sz="1600" b="1" i="1" dirty="0" smtClean="0"/>
              <a:t>Продолжение ответа:</a:t>
            </a:r>
            <a:r>
              <a:rPr lang="ru-RU" sz="1600" i="1" dirty="0" smtClean="0"/>
              <a:t> </a:t>
            </a:r>
            <a:r>
              <a:rPr lang="ru-RU" sz="1300" dirty="0" smtClean="0"/>
              <a:t>Список юридических и физических лиц, вызывающих озабоченность (</a:t>
            </a:r>
            <a:r>
              <a:rPr lang="en-US" sz="1300" dirty="0" smtClean="0"/>
              <a:t>Entity List</a:t>
            </a:r>
            <a:r>
              <a:rPr lang="ru-RU" sz="1300" dirty="0" smtClean="0"/>
              <a:t>), находится под контролем Наблюдательного Комитета по конечным потребителям (</a:t>
            </a:r>
            <a:r>
              <a:rPr lang="en-US" sz="1300" dirty="0" smtClean="0"/>
              <a:t>ERC)</a:t>
            </a:r>
            <a:r>
              <a:rPr lang="ru-RU" sz="1300" dirty="0" smtClean="0"/>
              <a:t>, который является межведомственным комитетом, состоящим, помимо представителей Министерства торговли, из представителей Государственного департамента, Министерства обороны и Министерства энергетики (при необходимости, Министерство финансов тоже принимает участие в деятельности Наблюдательного Комитета по конечным потребителям). Для внесения лица в Список юридических и физических лиц, вызывающих озабоченность, требуется простое большинство голосов членов Наблюдательного Комитета по конечным потребителям; для того, чтобы удалить лицо из списка или изменить существующую запись, результат голосования должен быть единодушным. Любое ведомство может представить изменения или поправки в Список юридических и физических лиц, вызывающих озабоченность; все представления изменений/поправок в Список юридических и физических лиц, вызывающих озабоченность, содержат нормативно-правовые, информационные базы и соответствующие сопроводительные документы,  а также предполагаемые лицензионные требования и правила пересмотра лицензии. Информация, которую Наблюдательный Комитет по конечным потребителям рассматривает в ходе принятия решения о том, должно или не должно  лицо быть внесено в Список юридических и физических лиц, вызывающих озабоченность, поступает из любых источников, включая открытые источники и информацию доступную только для правительства. Ведомства, входящие в комитет, всесторонне рассматривают и досконально проверяют все представления по изменению Списка юридических и физических лиц, вызывающих озабоченность.</a:t>
            </a:r>
            <a:endParaRPr lang="en-US" sz="1300" dirty="0" smtClean="0"/>
          </a:p>
          <a:p>
            <a:pPr>
              <a:buNone/>
            </a:pPr>
            <a:endParaRPr lang="en-US" sz="16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5"/>
          <p:cNvSpPr>
            <a:spLocks noGrp="1"/>
          </p:cNvSpPr>
          <p:nvPr>
            <p:ph type="title"/>
          </p:nvPr>
        </p:nvSpPr>
        <p:spPr>
          <a:xfrm>
            <a:off x="228600" y="533400"/>
            <a:ext cx="8800324" cy="762000"/>
          </a:xfrm>
        </p:spPr>
        <p:txBody>
          <a:bodyPr/>
          <a:lstStyle/>
          <a:p>
            <a:pPr marL="457200" indent="-457200"/>
            <a:r>
              <a:rPr lang="ru-RU" sz="1800" b="1" i="1" dirty="0" smtClean="0"/>
              <a:t>2) </a:t>
            </a:r>
            <a:r>
              <a:rPr lang="ru-RU" sz="1800" b="1" i="1" dirty="0" smtClean="0"/>
              <a:t> Анализ </a:t>
            </a:r>
            <a:r>
              <a:rPr lang="ru-RU" sz="1800" b="1" i="1" dirty="0" smtClean="0"/>
              <a:t>других случаев, относящихся к нарушениям Законодательства США об экспортном контроле.</a:t>
            </a:r>
            <a:endParaRPr lang="en-US" sz="1800" b="1" dirty="0"/>
          </a:p>
        </p:txBody>
      </p:sp>
      <p:sp>
        <p:nvSpPr>
          <p:cNvPr id="18435" name="Content Placeholder 6"/>
          <p:cNvSpPr>
            <a:spLocks noGrp="1"/>
          </p:cNvSpPr>
          <p:nvPr>
            <p:ph idx="1"/>
          </p:nvPr>
        </p:nvSpPr>
        <p:spPr>
          <a:xfrm>
            <a:off x="76200" y="1371600"/>
            <a:ext cx="8839200" cy="4953000"/>
          </a:xfrm>
        </p:spPr>
        <p:txBody>
          <a:bodyPr/>
          <a:lstStyle/>
          <a:p>
            <a:r>
              <a:rPr lang="ru-RU" sz="1400" b="1" i="1" dirty="0" smtClean="0"/>
              <a:t>А) </a:t>
            </a:r>
            <a:r>
              <a:rPr lang="ru-RU" sz="1400" b="1" i="1" dirty="0" smtClean="0"/>
              <a:t>Какие нарушения встречаются чаще всего? Какие компании совершают эти нарушения, и из каких стран эти компании?</a:t>
            </a:r>
            <a:endParaRPr lang="en-US" sz="1400" b="1" dirty="0" smtClean="0"/>
          </a:p>
          <a:p>
            <a:endParaRPr lang="ru-RU" sz="1600" b="1" i="1" dirty="0" smtClean="0"/>
          </a:p>
          <a:p>
            <a:r>
              <a:rPr lang="ru-RU" sz="1600" b="1" i="1" dirty="0" smtClean="0"/>
              <a:t>Ответ: </a:t>
            </a:r>
            <a:r>
              <a:rPr lang="ru-RU" sz="1600" i="1" dirty="0" smtClean="0"/>
              <a:t>Прочитайте</a:t>
            </a:r>
            <a:r>
              <a:rPr lang="en-US" sz="1600" i="1" dirty="0" smtClean="0"/>
              <a:t>,</a:t>
            </a:r>
            <a:r>
              <a:rPr lang="ru-RU" sz="1600" i="1" dirty="0" smtClean="0"/>
              <a:t> пожалуйста</a:t>
            </a:r>
            <a:r>
              <a:rPr lang="en-US" sz="1600" i="1" dirty="0" smtClean="0"/>
              <a:t>, </a:t>
            </a:r>
            <a:r>
              <a:rPr lang="ru-RU" sz="1600" i="1" dirty="0" smtClean="0"/>
              <a:t>ирформацию на этой ссылке</a:t>
            </a:r>
            <a:endParaRPr lang="ru-RU" sz="1800" b="1" i="1" dirty="0" smtClean="0"/>
          </a:p>
          <a:p>
            <a:pPr>
              <a:buNone/>
            </a:pPr>
            <a:endParaRPr lang="ru-RU" sz="1600" u="sng" dirty="0" smtClean="0">
              <a:hlinkClick r:id="rId3"/>
            </a:endParaRPr>
          </a:p>
          <a:p>
            <a:pPr>
              <a:buNone/>
            </a:pPr>
            <a:r>
              <a:rPr lang="en-US" sz="1600" u="sng" dirty="0" smtClean="0">
                <a:hlinkClick r:id="rId3"/>
              </a:rPr>
              <a:t>http</a:t>
            </a:r>
            <a:r>
              <a:rPr lang="ru-RU" sz="1600" u="sng" dirty="0" smtClean="0">
                <a:hlinkClick r:id="rId3"/>
              </a:rPr>
              <a:t>://</a:t>
            </a:r>
            <a:r>
              <a:rPr lang="en-US" sz="1600" u="sng" dirty="0" smtClean="0">
                <a:hlinkClick r:id="rId3"/>
              </a:rPr>
              <a:t>www</a:t>
            </a:r>
            <a:r>
              <a:rPr lang="ru-RU" sz="1600" u="sng" dirty="0" smtClean="0">
                <a:hlinkClick r:id="rId3"/>
              </a:rPr>
              <a:t>.</a:t>
            </a:r>
            <a:r>
              <a:rPr lang="en-US" sz="1600" u="sng" dirty="0" err="1" smtClean="0">
                <a:hlinkClick r:id="rId3"/>
              </a:rPr>
              <a:t>bis</a:t>
            </a:r>
            <a:r>
              <a:rPr lang="ru-RU" sz="1600" u="sng" dirty="0" smtClean="0">
                <a:hlinkClick r:id="rId3"/>
              </a:rPr>
              <a:t>.</a:t>
            </a:r>
            <a:r>
              <a:rPr lang="en-US" sz="1600" u="sng" dirty="0" smtClean="0">
                <a:hlinkClick r:id="rId3"/>
              </a:rPr>
              <a:t>doc</a:t>
            </a:r>
            <a:r>
              <a:rPr lang="ru-RU" sz="1600" u="sng" dirty="0" smtClean="0">
                <a:hlinkClick r:id="rId3"/>
              </a:rPr>
              <a:t>.</a:t>
            </a:r>
            <a:r>
              <a:rPr lang="en-US" sz="1600" u="sng" dirty="0" err="1" smtClean="0">
                <a:hlinkClick r:id="rId3"/>
              </a:rPr>
              <a:t>gov</a:t>
            </a:r>
            <a:r>
              <a:rPr lang="ru-RU" sz="1600" u="sng" dirty="0" smtClean="0">
                <a:hlinkClick r:id="rId3"/>
              </a:rPr>
              <a:t>/</a:t>
            </a:r>
            <a:r>
              <a:rPr lang="en-US" sz="1600" u="sng" dirty="0" err="1" smtClean="0">
                <a:hlinkClick r:id="rId3"/>
              </a:rPr>
              <a:t>complianceandenforcement</a:t>
            </a:r>
            <a:r>
              <a:rPr lang="ru-RU" sz="1600" u="sng" dirty="0" smtClean="0">
                <a:hlinkClick r:id="rId3"/>
              </a:rPr>
              <a:t>/</a:t>
            </a:r>
            <a:r>
              <a:rPr lang="en-US" sz="1600" u="sng" dirty="0" err="1" smtClean="0">
                <a:hlinkClick r:id="rId3"/>
              </a:rPr>
              <a:t>dontletthishappentoyou</a:t>
            </a:r>
            <a:r>
              <a:rPr lang="ru-RU" sz="1600" u="sng" dirty="0" smtClean="0">
                <a:hlinkClick r:id="rId3"/>
              </a:rPr>
              <a:t>_2010.</a:t>
            </a:r>
            <a:r>
              <a:rPr lang="en-US" sz="1600" u="sng" dirty="0" err="1" smtClean="0">
                <a:hlinkClick r:id="rId3"/>
              </a:rPr>
              <a:t>pdf</a:t>
            </a:r>
            <a:endParaRPr lang="en-US" sz="1600" dirty="0" smtClean="0"/>
          </a:p>
          <a:p>
            <a:endParaRPr lang="ru-RU" sz="1600" b="1" i="1" dirty="0" smtClean="0"/>
          </a:p>
          <a:p>
            <a:endParaRPr lang="ru-RU" sz="1600" b="1" i="1" dirty="0" smtClean="0"/>
          </a:p>
          <a:p>
            <a:pPr>
              <a:buNone/>
            </a:pPr>
            <a:endParaRPr lang="en-US" sz="1400" dirty="0" smtClean="0"/>
          </a:p>
          <a:p>
            <a:endParaRPr lang="en-US" sz="1300" dirty="0" smtClean="0"/>
          </a:p>
          <a:p>
            <a:pPr>
              <a:buNone/>
            </a:pPr>
            <a:endParaRPr lang="en-US" sz="16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5"/>
          <p:cNvSpPr>
            <a:spLocks noGrp="1"/>
          </p:cNvSpPr>
          <p:nvPr>
            <p:ph type="title"/>
          </p:nvPr>
        </p:nvSpPr>
        <p:spPr>
          <a:xfrm>
            <a:off x="228600" y="457200"/>
            <a:ext cx="8800324" cy="838200"/>
          </a:xfrm>
        </p:spPr>
        <p:txBody>
          <a:bodyPr/>
          <a:lstStyle/>
          <a:p>
            <a:pPr marL="457200" indent="-457200"/>
            <a:r>
              <a:rPr lang="ru-RU" sz="1800" b="1" i="1" dirty="0" smtClean="0"/>
              <a:t>2) </a:t>
            </a:r>
            <a:r>
              <a:rPr lang="ru-RU" sz="1800" b="1" i="1" dirty="0" smtClean="0"/>
              <a:t> Анализ </a:t>
            </a:r>
            <a:r>
              <a:rPr lang="ru-RU" sz="1800" b="1" i="1" dirty="0" smtClean="0"/>
              <a:t>других случаев, относящихся к нарушениям Законодательства США об экспортном контроле.</a:t>
            </a:r>
            <a:endParaRPr lang="en-US" sz="1800" b="1" dirty="0"/>
          </a:p>
        </p:txBody>
      </p:sp>
      <p:sp>
        <p:nvSpPr>
          <p:cNvPr id="18435" name="Content Placeholder 6"/>
          <p:cNvSpPr>
            <a:spLocks noGrp="1"/>
          </p:cNvSpPr>
          <p:nvPr>
            <p:ph idx="1"/>
          </p:nvPr>
        </p:nvSpPr>
        <p:spPr>
          <a:xfrm>
            <a:off x="76200" y="1371600"/>
            <a:ext cx="8839200" cy="4953000"/>
          </a:xfrm>
        </p:spPr>
        <p:txBody>
          <a:bodyPr/>
          <a:lstStyle/>
          <a:p>
            <a:r>
              <a:rPr lang="ru-RU" sz="1400" b="1" i="1" dirty="0" smtClean="0"/>
              <a:t>Б) </a:t>
            </a:r>
            <a:r>
              <a:rPr lang="ru-RU" sz="1400" b="1" i="1" dirty="0" smtClean="0"/>
              <a:t>Что рекомендует делать Бюро промышленности и безопасности, чтобы избежать попадания (риска попадания) в черный список (Список юридических и физических лиц, вызывающих озабоченность</a:t>
            </a:r>
            <a:r>
              <a:rPr lang="ru-RU" sz="1400" b="1" i="1" dirty="0" smtClean="0"/>
              <a:t>)?</a:t>
            </a:r>
          </a:p>
          <a:p>
            <a:pPr>
              <a:buNone/>
            </a:pPr>
            <a:endParaRPr lang="en-US" sz="1400" dirty="0" smtClean="0"/>
          </a:p>
          <a:p>
            <a:r>
              <a:rPr lang="ru-RU" sz="1300" b="1" i="1" dirty="0" smtClean="0"/>
              <a:t>Ответ:  </a:t>
            </a:r>
            <a:r>
              <a:rPr lang="ru-RU" sz="1300" dirty="0" smtClean="0"/>
              <a:t>Бюро </a:t>
            </a:r>
            <a:r>
              <a:rPr lang="ru-RU" sz="1300" dirty="0" smtClean="0"/>
              <a:t>промышленности и безопасности рекомендует всем, кто экспортирует, реэкспортирует, передаёт (внутри страны), получает или использует товары, услуги и технологии, на которые распространяются Правила экспортного контроля, хорошо знать требования Правил экспортного контроля, особенно Общие Запреты (раздел 736 Правил экспортного контроля), и любые другие специфические требования для конкретного (конкретных) изделия (изделий), предназначенного (-ых) для отгрузки, или для конкретной страны-грузополучателя, заявленной для приёма изделия. Бюро промышленности и безопасности также рекомендует всем, кто имеет дело с товарами, услугами и технологиями, подпадающими под действия Правил экспортного контроля, а также тем, чья деятельность связана с международными правовыми режимами экспортного контроля (например, Вассенарскими соглашениями, Группой поставщиков ядерного оборудования, Режимом контроля ракетных технологий и т. д.), развивать и применять внутрифирменную процедуру экспортного контроля. Бюро промышленности и безопасности предлагает руководство по Правилам экспортного контроля и по внутрифирменной процедуре экспортного контроля, которое размещено по следующим адресам:</a:t>
            </a:r>
            <a:endParaRPr lang="en-US" sz="1300" dirty="0" smtClean="0"/>
          </a:p>
          <a:p>
            <a:r>
              <a:rPr lang="en-US" sz="1300" u="sng" dirty="0" smtClean="0">
                <a:hlinkClick r:id="rId3"/>
              </a:rPr>
              <a:t>http</a:t>
            </a:r>
            <a:r>
              <a:rPr lang="ru-RU" sz="1300" u="sng" dirty="0" smtClean="0">
                <a:hlinkClick r:id="rId3"/>
              </a:rPr>
              <a:t>://</a:t>
            </a:r>
            <a:r>
              <a:rPr lang="en-US" sz="1300" u="sng" dirty="0" smtClean="0">
                <a:hlinkClick r:id="rId3"/>
              </a:rPr>
              <a:t>beta</a:t>
            </a:r>
            <a:r>
              <a:rPr lang="ru-RU" sz="1300" u="sng" dirty="0" smtClean="0">
                <a:hlinkClick r:id="rId3"/>
              </a:rPr>
              <a:t>-</a:t>
            </a:r>
            <a:r>
              <a:rPr lang="en-US" sz="1300" u="sng" dirty="0" smtClean="0">
                <a:hlinkClick r:id="rId3"/>
              </a:rPr>
              <a:t>www</a:t>
            </a:r>
            <a:r>
              <a:rPr lang="ru-RU" sz="1300" u="sng" dirty="0" smtClean="0">
                <a:hlinkClick r:id="rId3"/>
              </a:rPr>
              <a:t>.</a:t>
            </a:r>
            <a:r>
              <a:rPr lang="en-US" sz="1300" u="sng" dirty="0" err="1" smtClean="0">
                <a:hlinkClick r:id="rId3"/>
              </a:rPr>
              <a:t>bis</a:t>
            </a:r>
            <a:r>
              <a:rPr lang="ru-RU" sz="1300" u="sng" dirty="0" smtClean="0">
                <a:hlinkClick r:id="rId3"/>
              </a:rPr>
              <a:t>.</a:t>
            </a:r>
            <a:r>
              <a:rPr lang="en-US" sz="1300" u="sng" dirty="0" smtClean="0">
                <a:hlinkClick r:id="rId3"/>
              </a:rPr>
              <a:t>doc</a:t>
            </a:r>
            <a:r>
              <a:rPr lang="ru-RU" sz="1300" u="sng" dirty="0" smtClean="0">
                <a:hlinkClick r:id="rId3"/>
              </a:rPr>
              <a:t>.</a:t>
            </a:r>
            <a:r>
              <a:rPr lang="en-US" sz="1300" u="sng" dirty="0" err="1" smtClean="0">
                <a:hlinkClick r:id="rId3"/>
              </a:rPr>
              <a:t>gov</a:t>
            </a:r>
            <a:r>
              <a:rPr lang="ru-RU" sz="1300" u="sng" dirty="0" smtClean="0">
                <a:hlinkClick r:id="rId3"/>
              </a:rPr>
              <a:t>/</a:t>
            </a:r>
            <a:r>
              <a:rPr lang="en-US" sz="1300" u="sng" dirty="0" smtClean="0">
                <a:hlinkClick r:id="rId3"/>
              </a:rPr>
              <a:t>index</a:t>
            </a:r>
            <a:r>
              <a:rPr lang="ru-RU" sz="1300" u="sng" dirty="0" smtClean="0">
                <a:hlinkClick r:id="rId3"/>
              </a:rPr>
              <a:t>.</a:t>
            </a:r>
            <a:r>
              <a:rPr lang="en-US" sz="1300" u="sng" dirty="0" err="1" smtClean="0">
                <a:hlinkClick r:id="rId3"/>
              </a:rPr>
              <a:t>php</a:t>
            </a:r>
            <a:r>
              <a:rPr lang="ru-RU" sz="1300" u="sng" dirty="0" smtClean="0">
                <a:hlinkClick r:id="rId3"/>
              </a:rPr>
              <a:t>/</a:t>
            </a:r>
            <a:r>
              <a:rPr lang="en-US" sz="1300" u="sng" dirty="0" smtClean="0">
                <a:hlinkClick r:id="rId3"/>
              </a:rPr>
              <a:t>compliance</a:t>
            </a:r>
            <a:r>
              <a:rPr lang="ru-RU" sz="1300" u="sng" dirty="0" smtClean="0">
                <a:hlinkClick r:id="rId3"/>
              </a:rPr>
              <a:t>-</a:t>
            </a:r>
            <a:r>
              <a:rPr lang="en-US" sz="1300" u="sng" dirty="0" smtClean="0">
                <a:hlinkClick r:id="rId3"/>
              </a:rPr>
              <a:t>a</a:t>
            </a:r>
            <a:r>
              <a:rPr lang="ru-RU" sz="1300" u="sng" dirty="0" smtClean="0">
                <a:hlinkClick r:id="rId3"/>
              </a:rPr>
              <a:t>-</a:t>
            </a:r>
            <a:r>
              <a:rPr lang="en-US" sz="1300" u="sng" dirty="0" smtClean="0">
                <a:hlinkClick r:id="rId3"/>
              </a:rPr>
              <a:t>training</a:t>
            </a:r>
            <a:r>
              <a:rPr lang="ru-RU" sz="1300" u="sng" dirty="0" smtClean="0">
                <a:hlinkClick r:id="rId3"/>
              </a:rPr>
              <a:t>/</a:t>
            </a:r>
            <a:r>
              <a:rPr lang="en-US" sz="1300" u="sng" dirty="0" smtClean="0">
                <a:hlinkClick r:id="rId3"/>
              </a:rPr>
              <a:t>export</a:t>
            </a:r>
            <a:r>
              <a:rPr lang="ru-RU" sz="1300" u="sng" dirty="0" smtClean="0">
                <a:hlinkClick r:id="rId3"/>
              </a:rPr>
              <a:t>-</a:t>
            </a:r>
            <a:r>
              <a:rPr lang="en-US" sz="1300" u="sng" dirty="0" smtClean="0">
                <a:hlinkClick r:id="rId3"/>
              </a:rPr>
              <a:t>administration</a:t>
            </a:r>
            <a:r>
              <a:rPr lang="ru-RU" sz="1300" u="sng" dirty="0" smtClean="0">
                <a:hlinkClick r:id="rId3"/>
              </a:rPr>
              <a:t>-</a:t>
            </a:r>
            <a:r>
              <a:rPr lang="en-US" sz="1300" u="sng" dirty="0" smtClean="0">
                <a:hlinkClick r:id="rId3"/>
              </a:rPr>
              <a:t>regulations</a:t>
            </a:r>
            <a:r>
              <a:rPr lang="ru-RU" sz="1300" u="sng" dirty="0" smtClean="0">
                <a:hlinkClick r:id="rId3"/>
              </a:rPr>
              <a:t>-</a:t>
            </a:r>
            <a:r>
              <a:rPr lang="en-US" sz="1300" u="sng" dirty="0" smtClean="0">
                <a:hlinkClick r:id="rId3"/>
              </a:rPr>
              <a:t>training</a:t>
            </a:r>
            <a:r>
              <a:rPr lang="en-US" sz="1300" dirty="0" smtClean="0"/>
              <a:t> </a:t>
            </a:r>
            <a:endParaRPr lang="ru-RU" sz="1300" dirty="0" smtClean="0"/>
          </a:p>
          <a:p>
            <a:r>
              <a:rPr lang="en-US" sz="1300" u="sng" dirty="0" smtClean="0">
                <a:hlinkClick r:id="rId4"/>
              </a:rPr>
              <a:t>http</a:t>
            </a:r>
            <a:r>
              <a:rPr lang="ru-RU" sz="1300" u="sng" dirty="0" smtClean="0">
                <a:hlinkClick r:id="rId4"/>
              </a:rPr>
              <a:t>://</a:t>
            </a:r>
            <a:r>
              <a:rPr lang="en-US" sz="1300" u="sng" dirty="0" smtClean="0">
                <a:hlinkClick r:id="rId4"/>
              </a:rPr>
              <a:t>beta</a:t>
            </a:r>
            <a:r>
              <a:rPr lang="ru-RU" sz="1300" u="sng" dirty="0" smtClean="0">
                <a:hlinkClick r:id="rId4"/>
              </a:rPr>
              <a:t>-</a:t>
            </a:r>
            <a:r>
              <a:rPr lang="en-US" sz="1300" u="sng" dirty="0" smtClean="0">
                <a:hlinkClick r:id="rId4"/>
              </a:rPr>
              <a:t>www</a:t>
            </a:r>
            <a:r>
              <a:rPr lang="ru-RU" sz="1300" u="sng" dirty="0" smtClean="0">
                <a:hlinkClick r:id="rId4"/>
              </a:rPr>
              <a:t>.</a:t>
            </a:r>
            <a:r>
              <a:rPr lang="en-US" sz="1300" u="sng" dirty="0" err="1" smtClean="0">
                <a:hlinkClick r:id="rId4"/>
              </a:rPr>
              <a:t>bis</a:t>
            </a:r>
            <a:r>
              <a:rPr lang="ru-RU" sz="1300" u="sng" dirty="0" smtClean="0">
                <a:hlinkClick r:id="rId4"/>
              </a:rPr>
              <a:t>.</a:t>
            </a:r>
            <a:r>
              <a:rPr lang="en-US" sz="1300" u="sng" dirty="0" smtClean="0">
                <a:hlinkClick r:id="rId4"/>
              </a:rPr>
              <a:t>doc</a:t>
            </a:r>
            <a:r>
              <a:rPr lang="ru-RU" sz="1300" u="sng" dirty="0" smtClean="0">
                <a:hlinkClick r:id="rId4"/>
              </a:rPr>
              <a:t>.</a:t>
            </a:r>
            <a:r>
              <a:rPr lang="en-US" sz="1300" u="sng" dirty="0" err="1" smtClean="0">
                <a:hlinkClick r:id="rId4"/>
              </a:rPr>
              <a:t>gov</a:t>
            </a:r>
            <a:r>
              <a:rPr lang="ru-RU" sz="1300" u="sng" dirty="0" smtClean="0">
                <a:hlinkClick r:id="rId4"/>
              </a:rPr>
              <a:t>/</a:t>
            </a:r>
            <a:r>
              <a:rPr lang="en-US" sz="1300" u="sng" dirty="0" smtClean="0">
                <a:hlinkClick r:id="rId4"/>
              </a:rPr>
              <a:t>index</a:t>
            </a:r>
            <a:r>
              <a:rPr lang="ru-RU" sz="1300" u="sng" dirty="0" smtClean="0">
                <a:hlinkClick r:id="rId4"/>
              </a:rPr>
              <a:t>.</a:t>
            </a:r>
            <a:r>
              <a:rPr lang="en-US" sz="1300" u="sng" dirty="0" err="1" smtClean="0">
                <a:hlinkClick r:id="rId4"/>
              </a:rPr>
              <a:t>php</a:t>
            </a:r>
            <a:r>
              <a:rPr lang="ru-RU" sz="1300" u="sng" dirty="0" smtClean="0">
                <a:hlinkClick r:id="rId4"/>
              </a:rPr>
              <a:t>/</a:t>
            </a:r>
            <a:r>
              <a:rPr lang="en-US" sz="1300" u="sng" dirty="0" smtClean="0">
                <a:hlinkClick r:id="rId4"/>
              </a:rPr>
              <a:t>compliance</a:t>
            </a:r>
            <a:r>
              <a:rPr lang="ru-RU" sz="1300" u="sng" dirty="0" smtClean="0">
                <a:hlinkClick r:id="rId4"/>
              </a:rPr>
              <a:t>-</a:t>
            </a:r>
            <a:r>
              <a:rPr lang="en-US" sz="1300" u="sng" dirty="0" smtClean="0">
                <a:hlinkClick r:id="rId4"/>
              </a:rPr>
              <a:t>a</a:t>
            </a:r>
            <a:r>
              <a:rPr lang="ru-RU" sz="1300" u="sng" dirty="0" smtClean="0">
                <a:hlinkClick r:id="rId4"/>
              </a:rPr>
              <a:t>-</a:t>
            </a:r>
            <a:r>
              <a:rPr lang="en-US" sz="1300" u="sng" dirty="0" smtClean="0">
                <a:hlinkClick r:id="rId4"/>
              </a:rPr>
              <a:t>training</a:t>
            </a:r>
            <a:r>
              <a:rPr lang="ru-RU" sz="1300" u="sng" dirty="0" smtClean="0">
                <a:hlinkClick r:id="rId4"/>
              </a:rPr>
              <a:t>/</a:t>
            </a:r>
            <a:r>
              <a:rPr lang="en-US" sz="1300" u="sng" dirty="0" smtClean="0">
                <a:hlinkClick r:id="rId4"/>
              </a:rPr>
              <a:t>export</a:t>
            </a:r>
            <a:r>
              <a:rPr lang="ru-RU" sz="1300" u="sng" dirty="0" smtClean="0">
                <a:hlinkClick r:id="rId4"/>
              </a:rPr>
              <a:t>-</a:t>
            </a:r>
            <a:r>
              <a:rPr lang="en-US" sz="1300" u="sng" dirty="0" smtClean="0">
                <a:hlinkClick r:id="rId4"/>
              </a:rPr>
              <a:t>management</a:t>
            </a:r>
            <a:r>
              <a:rPr lang="ru-RU" sz="1300" u="sng" dirty="0" smtClean="0">
                <a:hlinkClick r:id="rId4"/>
              </a:rPr>
              <a:t>-</a:t>
            </a:r>
            <a:r>
              <a:rPr lang="en-US" sz="1300" u="sng" dirty="0" smtClean="0">
                <a:hlinkClick r:id="rId4"/>
              </a:rPr>
              <a:t>a</a:t>
            </a:r>
            <a:r>
              <a:rPr lang="ru-RU" sz="1300" u="sng" dirty="0" smtClean="0">
                <a:hlinkClick r:id="rId4"/>
              </a:rPr>
              <a:t>-</a:t>
            </a:r>
            <a:r>
              <a:rPr lang="en-US" sz="1300" u="sng" dirty="0" smtClean="0">
                <a:hlinkClick r:id="rId4"/>
              </a:rPr>
              <a:t>compliance</a:t>
            </a:r>
            <a:r>
              <a:rPr lang="ru-RU" sz="1300" dirty="0" smtClean="0"/>
              <a:t>.</a:t>
            </a:r>
            <a:endParaRPr lang="en-US" sz="1300" dirty="0" smtClean="0"/>
          </a:p>
          <a:p>
            <a:pPr>
              <a:buNone/>
            </a:pPr>
            <a:endParaRPr lang="en-US" sz="16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5"/>
          <p:cNvSpPr>
            <a:spLocks noGrp="1"/>
          </p:cNvSpPr>
          <p:nvPr>
            <p:ph type="title"/>
          </p:nvPr>
        </p:nvSpPr>
        <p:spPr>
          <a:xfrm>
            <a:off x="343676" y="0"/>
            <a:ext cx="8800324" cy="1295400"/>
          </a:xfrm>
        </p:spPr>
        <p:txBody>
          <a:bodyPr/>
          <a:lstStyle/>
          <a:p>
            <a:r>
              <a:rPr lang="ru-RU" sz="1800" b="1" i="1" dirty="0" smtClean="0"/>
              <a:t>Б. Что рекомендует делать Бюро промышленности и безопасности, чтобы избежать попадания (риска попадания) в черный список (Список юридических и физических лиц, вызывающих озабоченность</a:t>
            </a:r>
            <a:r>
              <a:rPr lang="ru-RU" sz="1800" b="1" i="1" dirty="0" smtClean="0"/>
              <a:t>)?</a:t>
            </a:r>
            <a:endParaRPr lang="en-US" sz="1800" b="1" dirty="0"/>
          </a:p>
        </p:txBody>
      </p:sp>
      <p:sp>
        <p:nvSpPr>
          <p:cNvPr id="18435" name="Content Placeholder 6"/>
          <p:cNvSpPr>
            <a:spLocks noGrp="1"/>
          </p:cNvSpPr>
          <p:nvPr>
            <p:ph idx="1"/>
          </p:nvPr>
        </p:nvSpPr>
        <p:spPr>
          <a:xfrm>
            <a:off x="76200" y="1371600"/>
            <a:ext cx="8839200" cy="4953000"/>
          </a:xfrm>
        </p:spPr>
        <p:txBody>
          <a:bodyPr/>
          <a:lstStyle/>
          <a:p>
            <a:r>
              <a:rPr lang="ru-RU" sz="1600" b="1" i="1" dirty="0" smtClean="0"/>
              <a:t>Продолжение ответа:  </a:t>
            </a:r>
            <a:r>
              <a:rPr lang="ru-RU" sz="1300" dirty="0" smtClean="0"/>
              <a:t>Бюро промышленности и безопасности также рекомендует, в качестве одной из составляющих внутрифирменной процедуры экспортного контроля, </a:t>
            </a:r>
            <a:endParaRPr lang="en-US" sz="1300" dirty="0" smtClean="0"/>
          </a:p>
          <a:p>
            <a:r>
              <a:rPr lang="ru-RU" sz="1300" dirty="0" smtClean="0"/>
              <a:t>отслеживать списки лиц, определяемые правительством США, в отношении которых установлен запрет на проведение финансовых операций, включающие Список юридических и физических лиц, вызывающих озабоченность.  Цель отслеживания – предотвращение экспорта, реэкспорта или передачи товара, услуги или технологии, подпадающих под действие Правил экспортного контроля, лицу, занесённому в любой из списков лиц, в отношении которых установлен запрет на проведение финансовых операций, в нарушение требований, связанных с включением данного лица в соответствующий список. Обратите внимание на то, что Правительство США ведёт целый ряд списков лиц, в отношении которых установлен запрет на проведение финансовых операций, однако имеется сводная ведомость всех списков в режиме онлайн, которая доступна для скачивания по ссылке: </a:t>
            </a:r>
            <a:r>
              <a:rPr lang="en-US" sz="1300" u="sng" dirty="0" smtClean="0">
                <a:hlinkClick r:id="rId3"/>
              </a:rPr>
              <a:t>http</a:t>
            </a:r>
            <a:r>
              <a:rPr lang="ru-RU" sz="1300" u="sng" dirty="0" smtClean="0">
                <a:hlinkClick r:id="rId3"/>
              </a:rPr>
              <a:t>://</a:t>
            </a:r>
            <a:r>
              <a:rPr lang="en-US" sz="1300" u="sng" dirty="0" smtClean="0">
                <a:hlinkClick r:id="rId3"/>
              </a:rPr>
              <a:t>export</a:t>
            </a:r>
            <a:r>
              <a:rPr lang="ru-RU" sz="1300" u="sng" dirty="0" smtClean="0">
                <a:hlinkClick r:id="rId3"/>
              </a:rPr>
              <a:t>.</a:t>
            </a:r>
            <a:r>
              <a:rPr lang="en-US" sz="1300" u="sng" dirty="0" err="1" smtClean="0">
                <a:hlinkClick r:id="rId3"/>
              </a:rPr>
              <a:t>gov</a:t>
            </a:r>
            <a:r>
              <a:rPr lang="ru-RU" sz="1300" u="sng" dirty="0" smtClean="0">
                <a:hlinkClick r:id="rId3"/>
              </a:rPr>
              <a:t>/</a:t>
            </a:r>
            <a:r>
              <a:rPr lang="en-US" sz="1300" u="sng" dirty="0" err="1" smtClean="0">
                <a:hlinkClick r:id="rId3"/>
              </a:rPr>
              <a:t>ecr</a:t>
            </a:r>
            <a:r>
              <a:rPr lang="ru-RU" sz="1300" u="sng" dirty="0" smtClean="0">
                <a:hlinkClick r:id="rId3"/>
              </a:rPr>
              <a:t>/</a:t>
            </a:r>
            <a:r>
              <a:rPr lang="en-US" sz="1300" u="sng" dirty="0" err="1" smtClean="0">
                <a:hlinkClick r:id="rId3"/>
              </a:rPr>
              <a:t>eg</a:t>
            </a:r>
            <a:r>
              <a:rPr lang="ru-RU" sz="1300" u="sng" dirty="0" smtClean="0">
                <a:hlinkClick r:id="rId3"/>
              </a:rPr>
              <a:t>_</a:t>
            </a:r>
            <a:r>
              <a:rPr lang="en-US" sz="1300" u="sng" dirty="0" smtClean="0">
                <a:hlinkClick r:id="rId3"/>
              </a:rPr>
              <a:t>main</a:t>
            </a:r>
            <a:r>
              <a:rPr lang="ru-RU" sz="1300" u="sng" dirty="0" smtClean="0">
                <a:hlinkClick r:id="rId3"/>
              </a:rPr>
              <a:t>_023148.</a:t>
            </a:r>
            <a:r>
              <a:rPr lang="en-US" sz="1300" u="sng" dirty="0" smtClean="0">
                <a:hlinkClick r:id="rId3"/>
              </a:rPr>
              <a:t>asp</a:t>
            </a:r>
            <a:r>
              <a:rPr lang="ru-RU" sz="1300" dirty="0" smtClean="0"/>
              <a:t>.</a:t>
            </a:r>
            <a:endParaRPr lang="en-US" sz="1300" dirty="0" smtClean="0"/>
          </a:p>
          <a:p>
            <a:r>
              <a:rPr lang="ru-RU" sz="1300" dirty="0" smtClean="0"/>
              <a:t>Сводный список обновляется параллельно с изменениями в списках, из которых он состоит. По этой причине Бюро промышленности и безопасности настоятельно рекомендует всем, кто пользуется сводным списком, скачивать его регулярно, чтобы быть уверенным в полноте и достоверности информации. Все, кто заинтересован в получении уведомлений об изменениях в сводном списке по электронной почте, могут подписаться на получение таких обновлений по ссылке: </a:t>
            </a:r>
            <a:r>
              <a:rPr lang="en-US" sz="1300" u="sng" dirty="0" smtClean="0">
                <a:hlinkClick r:id="rId4"/>
              </a:rPr>
              <a:t>http</a:t>
            </a:r>
            <a:r>
              <a:rPr lang="ru-RU" sz="1300" u="sng" dirty="0" smtClean="0">
                <a:hlinkClick r:id="rId4"/>
              </a:rPr>
              <a:t>://</a:t>
            </a:r>
            <a:r>
              <a:rPr lang="en-US" sz="1300" u="sng" dirty="0" smtClean="0">
                <a:hlinkClick r:id="rId4"/>
              </a:rPr>
              <a:t>export</a:t>
            </a:r>
            <a:r>
              <a:rPr lang="ru-RU" sz="1300" u="sng" dirty="0" smtClean="0">
                <a:hlinkClick r:id="rId4"/>
              </a:rPr>
              <a:t>.</a:t>
            </a:r>
            <a:r>
              <a:rPr lang="en-US" sz="1300" u="sng" dirty="0" err="1" smtClean="0">
                <a:hlinkClick r:id="rId4"/>
              </a:rPr>
              <a:t>gov</a:t>
            </a:r>
            <a:r>
              <a:rPr lang="ru-RU" sz="1300" u="sng" dirty="0" smtClean="0">
                <a:hlinkClick r:id="rId4"/>
              </a:rPr>
              <a:t>/</a:t>
            </a:r>
            <a:r>
              <a:rPr lang="en-US" sz="1300" u="sng" dirty="0" smtClean="0">
                <a:hlinkClick r:id="rId4"/>
              </a:rPr>
              <a:t>about</a:t>
            </a:r>
            <a:r>
              <a:rPr lang="ru-RU" sz="1300" u="sng" dirty="0" smtClean="0">
                <a:hlinkClick r:id="rId4"/>
              </a:rPr>
              <a:t>/</a:t>
            </a:r>
            <a:r>
              <a:rPr lang="en-US" sz="1300" u="sng" dirty="0" err="1" smtClean="0">
                <a:hlinkClick r:id="rId4"/>
              </a:rPr>
              <a:t>eg</a:t>
            </a:r>
            <a:r>
              <a:rPr lang="ru-RU" sz="1300" u="sng" dirty="0" smtClean="0">
                <a:hlinkClick r:id="rId4"/>
              </a:rPr>
              <a:t>_</a:t>
            </a:r>
            <a:r>
              <a:rPr lang="en-US" sz="1300" u="sng" dirty="0" smtClean="0">
                <a:hlinkClick r:id="rId4"/>
              </a:rPr>
              <a:t>main</a:t>
            </a:r>
            <a:r>
              <a:rPr lang="ru-RU" sz="1300" u="sng" dirty="0" smtClean="0">
                <a:hlinkClick r:id="rId4"/>
              </a:rPr>
              <a:t>_016804.</a:t>
            </a:r>
            <a:r>
              <a:rPr lang="en-US" sz="1300" u="sng" dirty="0" smtClean="0">
                <a:hlinkClick r:id="rId4"/>
              </a:rPr>
              <a:t>asp</a:t>
            </a:r>
            <a:r>
              <a:rPr lang="en-US" sz="1300" u="sng" dirty="0" smtClean="0"/>
              <a:t>.</a:t>
            </a:r>
            <a:r>
              <a:rPr lang="ru-RU" sz="1300" dirty="0" smtClean="0"/>
              <a:t>   </a:t>
            </a:r>
            <a:endParaRPr lang="en-US" sz="1300" dirty="0" smtClean="0"/>
          </a:p>
          <a:p>
            <a:r>
              <a:rPr lang="ru-RU" sz="1300" dirty="0" smtClean="0"/>
              <a:t>Обратите также внимание на то, что Бюро промышленности и безопасности регулярно рассылает зарегистрированным пользователям уведомления об изменениях в Правилах экспортного контроля, включая изменения в списках лиц, в отношении которых установлен запрет на проведение финансовых операций. Речь идёт о списках, которые ведёт Бюро промышленности и безопасности. Любой желающий может подписаться на получение таких уведомлений здесь: </a:t>
            </a:r>
            <a:r>
              <a:rPr lang="en-US" sz="1300" u="sng" dirty="0" smtClean="0">
                <a:hlinkClick r:id="rId5"/>
              </a:rPr>
              <a:t>http</a:t>
            </a:r>
            <a:r>
              <a:rPr lang="ru-RU" sz="1300" u="sng" dirty="0" smtClean="0">
                <a:hlinkClick r:id="rId5"/>
              </a:rPr>
              <a:t>://</a:t>
            </a:r>
            <a:r>
              <a:rPr lang="en-US" sz="1300" u="sng" dirty="0" smtClean="0">
                <a:hlinkClick r:id="rId5"/>
              </a:rPr>
              <a:t>beta</a:t>
            </a:r>
            <a:r>
              <a:rPr lang="ru-RU" sz="1300" u="sng" dirty="0" smtClean="0">
                <a:hlinkClick r:id="rId5"/>
              </a:rPr>
              <a:t>-</a:t>
            </a:r>
            <a:r>
              <a:rPr lang="en-US" sz="1300" u="sng" dirty="0" smtClean="0">
                <a:hlinkClick r:id="rId5"/>
              </a:rPr>
              <a:t>www</a:t>
            </a:r>
            <a:r>
              <a:rPr lang="ru-RU" sz="1300" u="sng" dirty="0" smtClean="0">
                <a:hlinkClick r:id="rId5"/>
              </a:rPr>
              <a:t>.</a:t>
            </a:r>
            <a:r>
              <a:rPr lang="en-US" sz="1300" u="sng" dirty="0" err="1" smtClean="0">
                <a:hlinkClick r:id="rId5"/>
              </a:rPr>
              <a:t>bis</a:t>
            </a:r>
            <a:r>
              <a:rPr lang="ru-RU" sz="1300" u="sng" dirty="0" smtClean="0">
                <a:hlinkClick r:id="rId5"/>
              </a:rPr>
              <a:t>.</a:t>
            </a:r>
            <a:r>
              <a:rPr lang="en-US" sz="1300" u="sng" dirty="0" smtClean="0">
                <a:hlinkClick r:id="rId5"/>
              </a:rPr>
              <a:t>doc</a:t>
            </a:r>
            <a:r>
              <a:rPr lang="ru-RU" sz="1300" u="sng" dirty="0" smtClean="0">
                <a:hlinkClick r:id="rId5"/>
              </a:rPr>
              <a:t>.</a:t>
            </a:r>
            <a:r>
              <a:rPr lang="en-US" sz="1300" u="sng" dirty="0" err="1" smtClean="0">
                <a:hlinkClick r:id="rId5"/>
              </a:rPr>
              <a:t>gov</a:t>
            </a:r>
            <a:r>
              <a:rPr lang="ru-RU" sz="1300" u="sng" dirty="0" smtClean="0">
                <a:hlinkClick r:id="rId5"/>
              </a:rPr>
              <a:t>/</a:t>
            </a:r>
            <a:r>
              <a:rPr lang="en-US" sz="1300" u="sng" dirty="0" smtClean="0">
                <a:hlinkClick r:id="rId5"/>
              </a:rPr>
              <a:t>index</a:t>
            </a:r>
            <a:r>
              <a:rPr lang="ru-RU" sz="1300" u="sng" dirty="0" smtClean="0">
                <a:hlinkClick r:id="rId5"/>
              </a:rPr>
              <a:t>.</a:t>
            </a:r>
            <a:r>
              <a:rPr lang="en-US" sz="1300" u="sng" dirty="0" err="1" smtClean="0">
                <a:hlinkClick r:id="rId5"/>
              </a:rPr>
              <a:t>php</a:t>
            </a:r>
            <a:r>
              <a:rPr lang="ru-RU" sz="1300" u="sng" dirty="0" smtClean="0">
                <a:hlinkClick r:id="rId5"/>
              </a:rPr>
              <a:t>/</a:t>
            </a:r>
            <a:r>
              <a:rPr lang="en-US" sz="1300" u="sng" dirty="0" smtClean="0">
                <a:hlinkClick r:id="rId5"/>
              </a:rPr>
              <a:t>exporter</a:t>
            </a:r>
            <a:r>
              <a:rPr lang="ru-RU" sz="1300" u="sng" dirty="0" smtClean="0">
                <a:hlinkClick r:id="rId5"/>
              </a:rPr>
              <a:t>-</a:t>
            </a:r>
            <a:r>
              <a:rPr lang="en-US" sz="1300" u="sng" dirty="0" smtClean="0">
                <a:hlinkClick r:id="rId5"/>
              </a:rPr>
              <a:t>portal</a:t>
            </a:r>
            <a:r>
              <a:rPr lang="ru-RU" sz="1300" dirty="0" smtClean="0"/>
              <a:t>.  </a:t>
            </a:r>
            <a:endParaRPr lang="en-US" sz="1300" dirty="0" smtClean="0"/>
          </a:p>
          <a:p>
            <a:endParaRPr lang="en-US" sz="1300" dirty="0" smtClean="0"/>
          </a:p>
          <a:p>
            <a:pPr>
              <a:buNone/>
            </a:pPr>
            <a:endParaRPr lang="en-US" sz="16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5"/>
          <p:cNvSpPr>
            <a:spLocks noGrp="1"/>
          </p:cNvSpPr>
          <p:nvPr>
            <p:ph type="title"/>
          </p:nvPr>
        </p:nvSpPr>
        <p:spPr>
          <a:xfrm>
            <a:off x="228600" y="304800"/>
            <a:ext cx="8800324" cy="990600"/>
          </a:xfrm>
        </p:spPr>
        <p:txBody>
          <a:bodyPr/>
          <a:lstStyle/>
          <a:p>
            <a:pPr marL="457200" lvl="0" indent="-457200"/>
            <a:r>
              <a:rPr lang="en-US" sz="1800" b="1" i="1" dirty="0" smtClean="0"/>
              <a:t>3) </a:t>
            </a:r>
            <a:r>
              <a:rPr lang="ru-RU" sz="1800" b="1" i="1" dirty="0" smtClean="0"/>
              <a:t> Контракты </a:t>
            </a:r>
            <a:r>
              <a:rPr lang="ru-RU" sz="1800" b="1" i="1" dirty="0" smtClean="0"/>
              <a:t>с компаниями, которые появляются в черном списке (Списке юридических и физических лиц, вызывающих озабоченность</a:t>
            </a:r>
            <a:r>
              <a:rPr lang="ru-RU" sz="1800" b="1" i="1" dirty="0" smtClean="0"/>
              <a:t>).</a:t>
            </a:r>
            <a:endParaRPr lang="en-US" sz="1800" b="1" dirty="0"/>
          </a:p>
        </p:txBody>
      </p:sp>
      <p:sp>
        <p:nvSpPr>
          <p:cNvPr id="18435" name="Content Placeholder 6"/>
          <p:cNvSpPr>
            <a:spLocks noGrp="1"/>
          </p:cNvSpPr>
          <p:nvPr>
            <p:ph idx="1"/>
          </p:nvPr>
        </p:nvSpPr>
        <p:spPr>
          <a:xfrm>
            <a:off x="76200" y="1336431"/>
            <a:ext cx="8839200" cy="4953000"/>
          </a:xfrm>
        </p:spPr>
        <p:txBody>
          <a:bodyPr/>
          <a:lstStyle/>
          <a:p>
            <a:r>
              <a:rPr lang="en-US" sz="1400" b="1" i="1" dirty="0" smtClean="0"/>
              <a:t>A</a:t>
            </a:r>
            <a:r>
              <a:rPr lang="ru-RU" sz="1400" b="1" dirty="0" smtClean="0"/>
              <a:t>)</a:t>
            </a:r>
            <a:r>
              <a:rPr lang="ru-RU" sz="1400" b="1" dirty="0" smtClean="0"/>
              <a:t> </a:t>
            </a:r>
            <a:r>
              <a:rPr lang="ru-RU" sz="1400" b="1" i="1" dirty="0" smtClean="0"/>
              <a:t>У многих законопослушных заказчиков и поставщиков комплектующих изделий есть долгосрочные контракты с некоторыми компаниями, которые фигурируют в списке. Если деловые отношения с вышеуказанными компаниями из списков продолжатся, то как это будет квалифицироваться с точки зрения Законодательства США об экспортном контроле?</a:t>
            </a:r>
            <a:endParaRPr lang="en-US" sz="1400" b="1" dirty="0" smtClean="0"/>
          </a:p>
          <a:p>
            <a:endParaRPr lang="en-US" sz="1600" b="1" i="1" dirty="0" smtClean="0"/>
          </a:p>
          <a:p>
            <a:r>
              <a:rPr lang="ru-RU" sz="1300" b="1" i="1" dirty="0" smtClean="0"/>
              <a:t>Ответ:</a:t>
            </a:r>
            <a:r>
              <a:rPr lang="en-US" sz="1300" b="1" i="1" dirty="0" smtClean="0"/>
              <a:t> </a:t>
            </a:r>
            <a:r>
              <a:rPr lang="ru-RU" sz="1300" dirty="0" smtClean="0"/>
              <a:t>Юрисдикция Бюро промышленности и безопасности ограничена экспортом, реэкспортом и передачей (внутри страны) товаров, услуг и технологий двойного назначения, подпадающих под действие Правил экспортного контроля. Само по себе поддержание деловых отношений с лицами из Списка юридических и физических лиц, вызывающих озабоченность, (включая 119 российских граждан и фирм, занесённых туда 09 октября 2012 года), не является нарушением Правил экспортного контроля. Тем не менее, если деловые отношения включают в себя экспорт, реэкспорт или передачу (внутри страны) товаров, услуг и технологий, подпадающих под действие Правил экспортного контроля, которые осуществляются лицу из Списка лиц, вызывающих озабоченность, без лицензии, требуемой в связи с тем, что это лицо находится в Списке лиц, вызывающих озабоченность, то будет иметь место нарушение Правил экспортного контроля, </a:t>
            </a:r>
            <a:r>
              <a:rPr lang="ru-RU" sz="1300" dirty="0" smtClean="0"/>
              <a:t>и экспортёр/реэкспортёр/передающее </a:t>
            </a:r>
            <a:r>
              <a:rPr lang="ru-RU" sz="1300" dirty="0" smtClean="0"/>
              <a:t>лицо подпадёт под административные или уголовные наказания, включая внесение в Список лиц, вызывающих озабоченность, денежные штрафы и/или заключение под стражу, причём, эти административные или уголовные наказания не ограничиваются перечисленными выше.</a:t>
            </a:r>
            <a:endParaRPr lang="en-US" sz="1300" dirty="0" smtClean="0"/>
          </a:p>
          <a:p>
            <a:endParaRPr lang="en-US" sz="1300" dirty="0" smtClean="0"/>
          </a:p>
          <a:p>
            <a:pPr>
              <a:buNone/>
            </a:pPr>
            <a:endParaRPr lang="en-US" sz="16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5"/>
          <p:cNvSpPr>
            <a:spLocks noGrp="1"/>
          </p:cNvSpPr>
          <p:nvPr>
            <p:ph type="title"/>
          </p:nvPr>
        </p:nvSpPr>
        <p:spPr>
          <a:xfrm>
            <a:off x="343676" y="228600"/>
            <a:ext cx="8800324" cy="1066800"/>
          </a:xfrm>
        </p:spPr>
        <p:txBody>
          <a:bodyPr/>
          <a:lstStyle/>
          <a:p>
            <a:pPr marL="398463" lvl="0" indent="-398463"/>
            <a:r>
              <a:rPr lang="en-US" sz="1800" b="1" i="1" dirty="0" smtClean="0"/>
              <a:t>4) </a:t>
            </a:r>
            <a:r>
              <a:rPr lang="ru-RU" sz="1800" b="1" i="1" dirty="0" smtClean="0"/>
              <a:t> Доказательство невиновности и процедура исключения (удаления) из чёрного списка (Списка юридических и физических лиц, вызывающих озабоченность).</a:t>
            </a:r>
            <a:endParaRPr lang="en-US" sz="1800" b="1" dirty="0"/>
          </a:p>
        </p:txBody>
      </p:sp>
      <p:sp>
        <p:nvSpPr>
          <p:cNvPr id="18435" name="Content Placeholder 6"/>
          <p:cNvSpPr>
            <a:spLocks noGrp="1"/>
          </p:cNvSpPr>
          <p:nvPr>
            <p:ph idx="1"/>
          </p:nvPr>
        </p:nvSpPr>
        <p:spPr>
          <a:xfrm>
            <a:off x="5862" y="1406769"/>
            <a:ext cx="8839200" cy="4953000"/>
          </a:xfrm>
        </p:spPr>
        <p:txBody>
          <a:bodyPr/>
          <a:lstStyle/>
          <a:p>
            <a:r>
              <a:rPr lang="ru-RU" sz="1400" b="1" i="1" dirty="0" smtClean="0"/>
              <a:t>А</a:t>
            </a:r>
            <a:r>
              <a:rPr lang="ru-RU" sz="1400" b="1" dirty="0" smtClean="0"/>
              <a:t>)</a:t>
            </a:r>
            <a:r>
              <a:rPr lang="ru-RU" sz="1400" b="1" dirty="0" smtClean="0"/>
              <a:t> </a:t>
            </a:r>
            <a:r>
              <a:rPr lang="ru-RU" sz="1400" b="1" i="1" dirty="0" smtClean="0"/>
              <a:t>Возможно ли компании из Списка юридических и физических лиц, вызывающих озабоченность, доказать свою невиновность?</a:t>
            </a:r>
            <a:endParaRPr lang="en-US" sz="1400" b="1" dirty="0" smtClean="0"/>
          </a:p>
          <a:p>
            <a:endParaRPr lang="en-US" sz="1300" b="1" i="1" dirty="0" smtClean="0"/>
          </a:p>
          <a:p>
            <a:r>
              <a:rPr lang="ru-RU" sz="1300" b="1" i="1" dirty="0" smtClean="0"/>
              <a:t>Ответ:  </a:t>
            </a:r>
            <a:r>
              <a:rPr lang="ru-RU" sz="1300" dirty="0" smtClean="0"/>
              <a:t>Все лица из Списка </a:t>
            </a:r>
            <a:r>
              <a:rPr lang="ru-RU" sz="1300" dirty="0" smtClean="0"/>
              <a:t>лиц</a:t>
            </a:r>
            <a:r>
              <a:rPr lang="ru-RU" sz="1300" dirty="0" smtClean="0"/>
              <a:t>, вызывающих озабоченность, имеют право подать апелляционную жалобу по поводу своего внесения в Список юридических и физических лиц, вызывающих озабоченность. Имели место случаи, когда, по результатам апелляции, такие лица исключались из Списка. Руководство по подаче апелляционной жалобы в Бюро промышленности и безопасности можно найти в §744.16 Правил экспортного контроля. Правила экспортного контроля доступны в режиме онлайн на </a:t>
            </a:r>
            <a:r>
              <a:rPr lang="ru-RU" sz="1300" dirty="0" smtClean="0"/>
              <a:t>сайте: </a:t>
            </a:r>
            <a:r>
              <a:rPr lang="en-US" sz="1300" u="sng" dirty="0" smtClean="0">
                <a:hlinkClick r:id="rId3"/>
              </a:rPr>
              <a:t>http</a:t>
            </a:r>
            <a:r>
              <a:rPr lang="ru-RU" sz="1300" u="sng" dirty="0" smtClean="0">
                <a:hlinkClick r:id="rId3"/>
              </a:rPr>
              <a:t>://</a:t>
            </a:r>
            <a:r>
              <a:rPr lang="en-US" sz="1300" u="sng" dirty="0" smtClean="0">
                <a:hlinkClick r:id="rId3"/>
              </a:rPr>
              <a:t>www</a:t>
            </a:r>
            <a:r>
              <a:rPr lang="ru-RU" sz="1300" u="sng" dirty="0" smtClean="0">
                <a:hlinkClick r:id="rId3"/>
              </a:rPr>
              <a:t>.</a:t>
            </a:r>
            <a:r>
              <a:rPr lang="en-US" sz="1300" u="sng" dirty="0" err="1" smtClean="0">
                <a:hlinkClick r:id="rId3"/>
              </a:rPr>
              <a:t>ecfr</a:t>
            </a:r>
            <a:r>
              <a:rPr lang="ru-RU" sz="1300" u="sng" dirty="0" smtClean="0">
                <a:hlinkClick r:id="rId3"/>
              </a:rPr>
              <a:t>.</a:t>
            </a:r>
            <a:r>
              <a:rPr lang="en-US" sz="1300" u="sng" dirty="0" err="1" smtClean="0">
                <a:hlinkClick r:id="rId3"/>
              </a:rPr>
              <a:t>gov</a:t>
            </a:r>
            <a:r>
              <a:rPr lang="ru-RU" sz="1300" u="sng" dirty="0" smtClean="0">
                <a:hlinkClick r:id="rId3"/>
              </a:rPr>
              <a:t>/</a:t>
            </a:r>
            <a:r>
              <a:rPr lang="en-US" sz="1300" u="sng" dirty="0" err="1" smtClean="0">
                <a:hlinkClick r:id="rId3"/>
              </a:rPr>
              <a:t>cgibin</a:t>
            </a:r>
            <a:r>
              <a:rPr lang="ru-RU" sz="1300" u="sng" dirty="0" smtClean="0">
                <a:hlinkClick r:id="rId3"/>
              </a:rPr>
              <a:t>/</a:t>
            </a:r>
            <a:r>
              <a:rPr lang="en-US" sz="1300" u="sng" dirty="0" err="1" smtClean="0">
                <a:hlinkClick r:id="rId3"/>
              </a:rPr>
              <a:t>textidx</a:t>
            </a:r>
            <a:r>
              <a:rPr lang="ru-RU" sz="1300" u="sng" dirty="0" smtClean="0">
                <a:hlinkClick r:id="rId3"/>
              </a:rPr>
              <a:t>?</a:t>
            </a:r>
            <a:r>
              <a:rPr lang="en-US" sz="1300" u="sng" dirty="0" smtClean="0">
                <a:hlinkClick r:id="rId3"/>
              </a:rPr>
              <a:t>SID</a:t>
            </a:r>
            <a:r>
              <a:rPr lang="ru-RU" sz="1300" u="sng" dirty="0" smtClean="0">
                <a:hlinkClick r:id="rId3"/>
              </a:rPr>
              <a:t>=9</a:t>
            </a:r>
            <a:r>
              <a:rPr lang="en-US" sz="1300" u="sng" dirty="0" err="1" smtClean="0">
                <a:hlinkClick r:id="rId3"/>
              </a:rPr>
              <a:t>ae</a:t>
            </a:r>
            <a:r>
              <a:rPr lang="ru-RU" sz="1300" u="sng" dirty="0" smtClean="0">
                <a:hlinkClick r:id="rId3"/>
              </a:rPr>
              <a:t>4</a:t>
            </a:r>
            <a:r>
              <a:rPr lang="en-US" sz="1300" u="sng" dirty="0" smtClean="0">
                <a:hlinkClick r:id="rId3"/>
              </a:rPr>
              <a:t>a</a:t>
            </a:r>
            <a:r>
              <a:rPr lang="ru-RU" sz="1300" u="sng" dirty="0" smtClean="0">
                <a:hlinkClick r:id="rId3"/>
              </a:rPr>
              <a:t>21068</a:t>
            </a:r>
            <a:r>
              <a:rPr lang="en-US" sz="1300" u="sng" dirty="0" smtClean="0">
                <a:hlinkClick r:id="rId3"/>
              </a:rPr>
              <a:t>f</a:t>
            </a:r>
            <a:r>
              <a:rPr lang="ru-RU" sz="1300" u="sng" dirty="0" smtClean="0">
                <a:hlinkClick r:id="rId3"/>
              </a:rPr>
              <a:t>2</a:t>
            </a:r>
            <a:r>
              <a:rPr lang="en-US" sz="1300" u="sng" dirty="0" err="1" smtClean="0">
                <a:hlinkClick r:id="rId3"/>
              </a:rPr>
              <a:t>bd</a:t>
            </a:r>
            <a:r>
              <a:rPr lang="ru-RU" sz="1300" u="sng" dirty="0" smtClean="0">
                <a:hlinkClick r:id="rId3"/>
              </a:rPr>
              <a:t>41</a:t>
            </a:r>
            <a:r>
              <a:rPr lang="en-US" sz="1300" u="sng" dirty="0" smtClean="0">
                <a:hlinkClick r:id="rId3"/>
              </a:rPr>
              <a:t>d</a:t>
            </a:r>
            <a:r>
              <a:rPr lang="ru-RU" sz="1300" u="sng" dirty="0" smtClean="0">
                <a:hlinkClick r:id="rId3"/>
              </a:rPr>
              <a:t>4</a:t>
            </a:r>
            <a:r>
              <a:rPr lang="en-US" sz="1300" u="sng" dirty="0" smtClean="0">
                <a:hlinkClick r:id="rId3"/>
              </a:rPr>
              <a:t>a</a:t>
            </a:r>
            <a:r>
              <a:rPr lang="ru-RU" sz="1300" u="sng" dirty="0" smtClean="0">
                <a:hlinkClick r:id="rId3"/>
              </a:rPr>
              <a:t>5</a:t>
            </a:r>
            <a:r>
              <a:rPr lang="en-US" sz="1300" u="sng" dirty="0" err="1" smtClean="0">
                <a:hlinkClick r:id="rId3"/>
              </a:rPr>
              <a:t>aee</a:t>
            </a:r>
            <a:r>
              <a:rPr lang="ru-RU" sz="1300" u="sng" dirty="0" smtClean="0">
                <a:hlinkClick r:id="rId3"/>
              </a:rPr>
              <a:t>843</a:t>
            </a:r>
            <a:r>
              <a:rPr lang="en-US" sz="1300" u="sng" dirty="0" smtClean="0">
                <a:hlinkClick r:id="rId3"/>
              </a:rPr>
              <a:t>b</a:t>
            </a:r>
            <a:r>
              <a:rPr lang="ru-RU" sz="1300" u="sng" dirty="0" smtClean="0">
                <a:hlinkClick r:id="rId3"/>
              </a:rPr>
              <a:t>63</a:t>
            </a:r>
            <a:r>
              <a:rPr lang="en-US" sz="1300" u="sng" dirty="0" err="1" smtClean="0">
                <a:hlinkClick r:id="rId3"/>
              </a:rPr>
              <a:t>ef</a:t>
            </a:r>
            <a:r>
              <a:rPr lang="ru-RU" sz="1300" u="sng" dirty="0" smtClean="0">
                <a:hlinkClick r:id="rId3"/>
              </a:rPr>
              <a:t>1&amp;</a:t>
            </a:r>
            <a:r>
              <a:rPr lang="en-US" sz="1300" u="sng" dirty="0" smtClean="0">
                <a:hlinkClick r:id="rId3"/>
              </a:rPr>
              <a:t>c</a:t>
            </a:r>
            <a:r>
              <a:rPr lang="ru-RU" sz="1300" u="sng" dirty="0" smtClean="0">
                <a:hlinkClick r:id="rId3"/>
              </a:rPr>
              <a:t>=</a:t>
            </a:r>
            <a:r>
              <a:rPr lang="en-US" sz="1300" u="sng" dirty="0" err="1" smtClean="0">
                <a:hlinkClick r:id="rId3"/>
              </a:rPr>
              <a:t>ecfr</a:t>
            </a:r>
            <a:r>
              <a:rPr lang="ru-RU" sz="1300" u="sng" dirty="0" smtClean="0">
                <a:hlinkClick r:id="rId3"/>
              </a:rPr>
              <a:t>&amp;</a:t>
            </a:r>
            <a:r>
              <a:rPr lang="en-US" sz="1300" u="sng" dirty="0" err="1" smtClean="0">
                <a:hlinkClick r:id="rId3"/>
              </a:rPr>
              <a:t>tpl</a:t>
            </a:r>
            <a:r>
              <a:rPr lang="ru-RU" sz="1300" u="sng" dirty="0" smtClean="0">
                <a:hlinkClick r:id="rId3"/>
              </a:rPr>
              <a:t>=/</a:t>
            </a:r>
            <a:r>
              <a:rPr lang="en-US" sz="1300" u="sng" dirty="0" err="1" smtClean="0">
                <a:hlinkClick r:id="rId3"/>
              </a:rPr>
              <a:t>ecfrbrowse</a:t>
            </a:r>
            <a:r>
              <a:rPr lang="ru-RU" sz="1300" u="sng" dirty="0" smtClean="0">
                <a:hlinkClick r:id="rId3"/>
              </a:rPr>
              <a:t>/</a:t>
            </a:r>
            <a:r>
              <a:rPr lang="en-US" sz="1300" u="sng" dirty="0" smtClean="0">
                <a:hlinkClick r:id="rId3"/>
              </a:rPr>
              <a:t>Title</a:t>
            </a:r>
            <a:r>
              <a:rPr lang="ru-RU" sz="1300" u="sng" dirty="0" smtClean="0">
                <a:hlinkClick r:id="rId3"/>
              </a:rPr>
              <a:t>15/15</a:t>
            </a:r>
            <a:r>
              <a:rPr lang="en-US" sz="1300" u="sng" dirty="0" err="1" smtClean="0">
                <a:hlinkClick r:id="rId3"/>
              </a:rPr>
              <a:t>cfrv</a:t>
            </a:r>
            <a:r>
              <a:rPr lang="ru-RU" sz="1300" u="sng" dirty="0" smtClean="0">
                <a:hlinkClick r:id="rId3"/>
              </a:rPr>
              <a:t>2_02.</a:t>
            </a:r>
            <a:r>
              <a:rPr lang="en-US" sz="1300" u="sng" dirty="0" err="1" smtClean="0">
                <a:hlinkClick r:id="rId3"/>
              </a:rPr>
              <a:t>tpl</a:t>
            </a:r>
            <a:endParaRPr lang="ru-RU" sz="1300" i="1" dirty="0" smtClean="0"/>
          </a:p>
          <a:p>
            <a:endParaRPr lang="ru-RU" sz="1600" i="1" dirty="0" smtClean="0"/>
          </a:p>
          <a:p>
            <a:r>
              <a:rPr lang="ru-RU" sz="1400" b="1" i="1" dirty="0" smtClean="0"/>
              <a:t>Б)</a:t>
            </a:r>
            <a:r>
              <a:rPr lang="ru-RU" sz="1400" b="1" dirty="0" smtClean="0"/>
              <a:t> </a:t>
            </a:r>
            <a:r>
              <a:rPr lang="ru-RU" sz="1400" b="1" i="1" dirty="0" smtClean="0"/>
              <a:t>Существуют ли прецеденты удаления российских компаний из Списка  юридических и физических лиц, вызывающих озабоченность, по причине того, что они доказали свою невиновность</a:t>
            </a:r>
            <a:r>
              <a:rPr lang="ru-RU" sz="1400" b="1" i="1" dirty="0" smtClean="0"/>
              <a:t>?</a:t>
            </a:r>
          </a:p>
          <a:p>
            <a:endParaRPr lang="en-US" sz="1300" dirty="0" smtClean="0"/>
          </a:p>
          <a:p>
            <a:r>
              <a:rPr lang="ru-RU" sz="1300" b="1" dirty="0" smtClean="0"/>
              <a:t>Ответ:</a:t>
            </a:r>
            <a:r>
              <a:rPr lang="ru-RU" sz="1300" dirty="0" smtClean="0"/>
              <a:t> Поскольку каждая жалоба индивидуальна, то нет установленного времени на обработку апелляционных жалоб. В среднем, минимальный срок для рассмотрения апелляционной жалобы – шесть месяцев, но часто процесс длится гораздо дольше</a:t>
            </a:r>
            <a:r>
              <a:rPr lang="ru-RU" sz="1300" dirty="0" smtClean="0"/>
              <a:t>.</a:t>
            </a:r>
            <a:r>
              <a:rPr lang="ru-RU" sz="1300" dirty="0" smtClean="0"/>
              <a:t> </a:t>
            </a:r>
            <a:endParaRPr lang="en-US" sz="1300" dirty="0" smtClean="0"/>
          </a:p>
          <a:p>
            <a:r>
              <a:rPr lang="ru-RU" sz="1300" dirty="0" smtClean="0"/>
              <a:t>Требуется единогласное голосование для исключения лица из Списка юридических и физических лиц, вызывающих озабоченность. Поэтому, прежде чем апелляционная жалоба будет положительно удовлетворена, должны быть удовлетворены справедливые требования всех ведомств, входящих в Наблюдательный Комитет по конечным потребителям.</a:t>
            </a:r>
            <a:endParaRPr lang="en-US" sz="1300" dirty="0" smtClean="0"/>
          </a:p>
          <a:p>
            <a:endParaRPr lang="en-US" sz="13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5"/>
          <p:cNvSpPr>
            <a:spLocks noGrp="1"/>
          </p:cNvSpPr>
          <p:nvPr>
            <p:ph type="title"/>
          </p:nvPr>
        </p:nvSpPr>
        <p:spPr>
          <a:xfrm>
            <a:off x="343676" y="609600"/>
            <a:ext cx="8800324" cy="685800"/>
          </a:xfrm>
        </p:spPr>
        <p:txBody>
          <a:bodyPr/>
          <a:lstStyle/>
          <a:p>
            <a:r>
              <a:rPr lang="ru-RU" sz="1800" b="1" i="1" dirty="0" smtClean="0"/>
              <a:t>5) </a:t>
            </a:r>
            <a:r>
              <a:rPr lang="ru-RU" sz="1800" b="1" i="1" dirty="0" smtClean="0"/>
              <a:t> Отмена </a:t>
            </a:r>
            <a:r>
              <a:rPr lang="ru-RU" sz="1800" b="1" i="1" dirty="0" smtClean="0"/>
              <a:t>квот на поставку в Россию.</a:t>
            </a:r>
            <a:endParaRPr lang="en-US" sz="1800" b="1" dirty="0"/>
          </a:p>
        </p:txBody>
      </p:sp>
      <p:sp>
        <p:nvSpPr>
          <p:cNvPr id="18435" name="Content Placeholder 6"/>
          <p:cNvSpPr>
            <a:spLocks noGrp="1"/>
          </p:cNvSpPr>
          <p:nvPr>
            <p:ph idx="1"/>
          </p:nvPr>
        </p:nvSpPr>
        <p:spPr>
          <a:xfrm>
            <a:off x="76200" y="1371600"/>
            <a:ext cx="8839200" cy="4953000"/>
          </a:xfrm>
        </p:spPr>
        <p:txBody>
          <a:bodyPr/>
          <a:lstStyle/>
          <a:p>
            <a:r>
              <a:rPr lang="ru-RU" sz="1400" b="1" i="1" dirty="0" smtClean="0"/>
              <a:t>А)</a:t>
            </a:r>
            <a:r>
              <a:rPr lang="ru-RU" sz="1400" b="1" dirty="0" smtClean="0"/>
              <a:t> </a:t>
            </a:r>
            <a:r>
              <a:rPr lang="ru-RU" sz="1400" b="1" i="1" dirty="0" smtClean="0"/>
              <a:t>После внесения 119 российских юридических и физических лиц в черный список, американские компании боялись иметь деловые отношения с заказчиками из России. Некоторые производители и дистрибьюторы из США сами отменили квоты на поставку комплектующих для многих заказчиков из России, которых нет в черном списке. Может ли Бюро промышленности и безопасности по запросу из России (запросу российской компании) проверить конечного потребителя и подтвердить разрешение на отправку/поставку электронных компонентов конечному потребителю?</a:t>
            </a:r>
            <a:endParaRPr lang="ru-RU" sz="1400" b="1" i="1" dirty="0" smtClean="0"/>
          </a:p>
          <a:p>
            <a:endParaRPr lang="ru-RU" sz="1600" b="1" i="1" dirty="0" smtClean="0"/>
          </a:p>
          <a:p>
            <a:r>
              <a:rPr lang="ru-RU" sz="1600" b="1" i="1" dirty="0" smtClean="0"/>
              <a:t>Ответ:  </a:t>
            </a:r>
            <a:r>
              <a:rPr lang="ru-RU" sz="1400" dirty="0" smtClean="0"/>
              <a:t>Нет, Бюро промышленности и безопасности не оказывает подобных услуг.  В то же время, Коммерческая Служба США предоставляет услугу под названием «Сведения об иностранной компании». Для решения этого вопроса можно воспользоваться этой услугой.</a:t>
            </a:r>
            <a:r>
              <a:rPr lang="en-US" sz="1400" dirty="0" smtClean="0"/>
              <a:t> </a:t>
            </a:r>
            <a:r>
              <a:rPr lang="ru-RU" sz="1400" dirty="0" smtClean="0"/>
              <a:t> </a:t>
            </a:r>
            <a:endParaRPr lang="en-US" sz="1400" dirty="0" smtClean="0"/>
          </a:p>
          <a:p>
            <a:endParaRPr lang="en-US" sz="1300" dirty="0" smtClean="0"/>
          </a:p>
          <a:p>
            <a:pPr>
              <a:buNone/>
            </a:pPr>
            <a:endParaRPr lang="en-US" sz="16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5"/>
          <p:cNvSpPr>
            <a:spLocks noGrp="1"/>
          </p:cNvSpPr>
          <p:nvPr>
            <p:ph type="title"/>
          </p:nvPr>
        </p:nvSpPr>
        <p:spPr>
          <a:xfrm>
            <a:off x="343676" y="533400"/>
            <a:ext cx="8800324" cy="762000"/>
          </a:xfrm>
        </p:spPr>
        <p:txBody>
          <a:bodyPr/>
          <a:lstStyle/>
          <a:p>
            <a:pPr marL="457200" indent="-457200"/>
            <a:r>
              <a:rPr lang="ru-RU" sz="1800" b="1" i="1" dirty="0" smtClean="0"/>
              <a:t>6) </a:t>
            </a:r>
            <a:r>
              <a:rPr lang="ru-RU" sz="1800" b="1" i="1" dirty="0" smtClean="0"/>
              <a:t> Взаимодействие </a:t>
            </a:r>
            <a:r>
              <a:rPr lang="ru-RU" sz="1800" b="1" i="1" dirty="0" smtClean="0"/>
              <a:t>с Бюро промышленности и </a:t>
            </a:r>
            <a:r>
              <a:rPr lang="ru-RU" sz="1800" b="1" i="1" dirty="0" smtClean="0"/>
              <a:t>безопасности (сотрудниками </a:t>
            </a:r>
            <a:r>
              <a:rPr lang="ru-RU" sz="1800" b="1" i="1" dirty="0" smtClean="0"/>
              <a:t>Службы экспортного контроля США)</a:t>
            </a:r>
            <a:endParaRPr lang="en-US" sz="1800" b="1" dirty="0"/>
          </a:p>
        </p:txBody>
      </p:sp>
      <p:sp>
        <p:nvSpPr>
          <p:cNvPr id="18435" name="Content Placeholder 6"/>
          <p:cNvSpPr>
            <a:spLocks noGrp="1"/>
          </p:cNvSpPr>
          <p:nvPr>
            <p:ph idx="1"/>
          </p:nvPr>
        </p:nvSpPr>
        <p:spPr>
          <a:xfrm>
            <a:off x="76200" y="1371600"/>
            <a:ext cx="8839200" cy="4953000"/>
          </a:xfrm>
        </p:spPr>
        <p:txBody>
          <a:bodyPr/>
          <a:lstStyle/>
          <a:p>
            <a:r>
              <a:rPr lang="ru-RU" sz="1400" b="1" i="1" dirty="0" smtClean="0"/>
              <a:t>А) </a:t>
            </a:r>
            <a:r>
              <a:rPr lang="ru-RU" sz="1400" b="1" i="1" dirty="0" smtClean="0"/>
              <a:t>Какую информацию собирает Бюро промышленности и безопасности (сотрудники Службы экспортного контроля США)? Как Ассоциация может помочь в этом деле?</a:t>
            </a:r>
            <a:endParaRPr lang="en-US" sz="1400" b="1" dirty="0" smtClean="0"/>
          </a:p>
          <a:p>
            <a:endParaRPr lang="ru-RU" sz="1400" b="1" i="1" dirty="0" smtClean="0"/>
          </a:p>
          <a:p>
            <a:r>
              <a:rPr lang="ru-RU" sz="1300" b="1" i="1" dirty="0" smtClean="0"/>
              <a:t>Ответ:  </a:t>
            </a:r>
            <a:r>
              <a:rPr lang="ru-RU" sz="1300" dirty="0" smtClean="0"/>
              <a:t>Как уже было сказано, любое ведомство из Наблюдательного Комитета по конечным потребителям может рекомендовать изменить Список юридических и физических лиц, вызывающих озабоченность, включая добавление лица в список. Все представления изменений/поправок в Список юридических и физических лиц, вызывающих озабоченность, содержат нормативно-правовые, информационные базы, и соответствующие сопроводительные документы,  а также предполагаемые лицензионные требования и правила пересмотра лицензии. Информация, которую Наблюдательный Комитет по конечным потребителям рассматривает в ходе принятия решения о том, должно или не должно  лицо быть внесено в Список юридических и физических лиц, вызывающих озабоченность, поступает из любых источников, включая открытые источники и информацию доступную только для правительства.  </a:t>
            </a:r>
            <a:endParaRPr lang="en-US" sz="1300" dirty="0" smtClean="0"/>
          </a:p>
          <a:p>
            <a:pPr>
              <a:buNone/>
            </a:pPr>
            <a:endParaRPr lang="en-US" sz="1300" dirty="0" smtClean="0"/>
          </a:p>
          <a:p>
            <a:r>
              <a:rPr lang="ru-RU" sz="1300" dirty="0" smtClean="0"/>
              <a:t>Для того, чтобы в полной мере извлечь пользу от правовых последствий, связанных с внесением лиц в Список юридических и физических лиц, вызывающих озабоченность, Бюро промышленности и безопасности обычно не сообщает имён лиц, вносимых в Список, до публикации изменений. По этой причине Бюро промышленности и безопасности не может принять предложение Ассоциации о помощи в деле сбора информации о лицах, представленных к внесению в Список юридических и физических лиц, вызывающих озабоченность. </a:t>
            </a:r>
            <a:endParaRPr lang="en-US" sz="1300" dirty="0" smtClean="0"/>
          </a:p>
          <a:p>
            <a:endParaRPr lang="en-US" sz="1300" dirty="0" smtClean="0"/>
          </a:p>
          <a:p>
            <a:pPr>
              <a:buNone/>
            </a:pPr>
            <a:endParaRPr lang="en-US" sz="16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5"/>
          <p:cNvSpPr>
            <a:spLocks noGrp="1"/>
          </p:cNvSpPr>
          <p:nvPr>
            <p:ph type="title"/>
          </p:nvPr>
        </p:nvSpPr>
        <p:spPr>
          <a:xfrm>
            <a:off x="343676" y="457200"/>
            <a:ext cx="8800324" cy="762000"/>
          </a:xfrm>
        </p:spPr>
        <p:txBody>
          <a:bodyPr/>
          <a:lstStyle/>
          <a:p>
            <a:pPr marL="457200" indent="-457200"/>
            <a:r>
              <a:rPr lang="ru-RU" sz="1800" b="1" i="1" dirty="0" smtClean="0"/>
              <a:t>6)  Взаимодействие с Бюро промышленности и безопасности (сотрудниками Службы экспортного контроля США)</a:t>
            </a:r>
            <a:endParaRPr lang="en-US" sz="1800" b="1" dirty="0"/>
          </a:p>
        </p:txBody>
      </p:sp>
      <p:sp>
        <p:nvSpPr>
          <p:cNvPr id="18435" name="Content Placeholder 6"/>
          <p:cNvSpPr>
            <a:spLocks noGrp="1"/>
          </p:cNvSpPr>
          <p:nvPr>
            <p:ph idx="1"/>
          </p:nvPr>
        </p:nvSpPr>
        <p:spPr>
          <a:xfrm>
            <a:off x="76200" y="1371600"/>
            <a:ext cx="8839200" cy="4953000"/>
          </a:xfrm>
        </p:spPr>
        <p:txBody>
          <a:bodyPr/>
          <a:lstStyle/>
          <a:p>
            <a:r>
              <a:rPr lang="ru-RU" sz="1400" b="1" i="1" dirty="0" smtClean="0"/>
              <a:t>Б) </a:t>
            </a:r>
            <a:r>
              <a:rPr lang="ru-RU" sz="1400" b="1" i="1" dirty="0" smtClean="0"/>
              <a:t>Проводятся ли превентивные консультации перед тем, как включить какую-либо компанию в Список юридических и физических лиц, вызывающих озабоченность?</a:t>
            </a:r>
            <a:endParaRPr lang="ru-RU" sz="1400" b="1" i="1" dirty="0" smtClean="0"/>
          </a:p>
          <a:p>
            <a:endParaRPr lang="ru-RU" sz="1600" b="1" i="1" dirty="0" smtClean="0"/>
          </a:p>
          <a:p>
            <a:r>
              <a:rPr lang="ru-RU" sz="1300" b="1" i="1" dirty="0" smtClean="0"/>
              <a:t>Ответ:  </a:t>
            </a:r>
            <a:r>
              <a:rPr lang="ru-RU" sz="1300" dirty="0" smtClean="0"/>
              <a:t>Нет, не проводятся. Для того, чтобы в полной мере извлечь пользу от правовых последствий, связанных с внесением лиц в Список юридических и физических лиц, вызывающих озабоченность, Бюро промышленности и безопасности обычно не сообщает имён лиц, вносимых в Список, до публикации изменений</a:t>
            </a:r>
            <a:r>
              <a:rPr lang="ru-RU" sz="1400" dirty="0" smtClean="0"/>
              <a:t>.</a:t>
            </a:r>
            <a:endParaRPr lang="en-US" sz="1400" dirty="0" smtClean="0"/>
          </a:p>
          <a:p>
            <a:endParaRPr lang="ru-RU" sz="1300" dirty="0" smtClean="0"/>
          </a:p>
          <a:p>
            <a:r>
              <a:rPr lang="ru-RU" sz="1400" b="1" i="1" dirty="0" smtClean="0"/>
              <a:t>В) </a:t>
            </a:r>
            <a:r>
              <a:rPr lang="ru-RU" sz="1400" b="1" i="1" dirty="0" smtClean="0"/>
              <a:t>Могут ли Ассоциация поставщиков электронных компонентов и отдельные компании участвовать в обмене информацией с представителями Службы экспортного контроля США во время этих превентивных консультаций для того, чтобы избежать принятия ошибочных решений</a:t>
            </a:r>
            <a:r>
              <a:rPr lang="ru-RU" sz="1400" b="1" i="1" dirty="0" smtClean="0"/>
              <a:t>?</a:t>
            </a:r>
          </a:p>
          <a:p>
            <a:pPr>
              <a:buNone/>
            </a:pPr>
            <a:endParaRPr lang="en-US" sz="1400" b="1" dirty="0" smtClean="0"/>
          </a:p>
          <a:p>
            <a:r>
              <a:rPr lang="ru-RU" sz="1300" b="1" dirty="0" smtClean="0"/>
              <a:t>Ответ</a:t>
            </a:r>
            <a:r>
              <a:rPr lang="ru-RU" sz="1300" b="1" dirty="0" smtClean="0"/>
              <a:t>:</a:t>
            </a:r>
            <a:r>
              <a:rPr lang="ru-RU" sz="1300" dirty="0" smtClean="0"/>
              <a:t> Как было отмечено выше, Бюро промышленности и безопасности обычно не сообщает имён лиц, вносимых в Список юридических и физических лиц, вызывающих озабоченность, до публикации изменений. Однако, если у Ассоциации поставщиков электронных компонентов есть действенный метод проверки своих членов на предмет соблюдения правовых норм в их деятельности, то Бюро промышленности и безопасности будет приветствовать возможность изучить этот метод.</a:t>
            </a:r>
            <a:endParaRPr lang="en-US" sz="1300" dirty="0" smtClean="0"/>
          </a:p>
          <a:p>
            <a:endParaRPr lang="en-US" sz="1400" b="1" dirty="0" smtClean="0"/>
          </a:p>
          <a:p>
            <a:endParaRPr lang="en-US" sz="1300" dirty="0" smtClean="0"/>
          </a:p>
          <a:p>
            <a:pPr>
              <a:buNone/>
            </a:pPr>
            <a:endParaRPr lang="en-US" sz="16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">
  <a:themeElements>
    <a:clrScheme name="tit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tit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tit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3686</TotalTime>
  <Words>3799</Words>
  <Application>Microsoft Office PowerPoint</Application>
  <PresentationFormat>On-screen Show (4:3)</PresentationFormat>
  <Paragraphs>241</Paragraphs>
  <Slides>30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title</vt:lpstr>
      <vt:lpstr>Slide 1</vt:lpstr>
      <vt:lpstr>Виды экспортных ограничений в США</vt:lpstr>
      <vt:lpstr>Slide 3</vt:lpstr>
      <vt:lpstr>Slide 4</vt:lpstr>
      <vt:lpstr>Slide 5</vt:lpstr>
      <vt:lpstr>Slide 6</vt:lpstr>
      <vt:lpstr>Slide 7</vt:lpstr>
      <vt:lpstr>Примеры товаров и услуг  двойного назначения</vt:lpstr>
      <vt:lpstr> Виды проверки/контроля конечного применения</vt:lpstr>
      <vt:lpstr>Кто проводит проверку конечного применения?</vt:lpstr>
      <vt:lpstr>Slide 11</vt:lpstr>
      <vt:lpstr>Программа контроля конечного применения Бюро промышленности и безопасности</vt:lpstr>
      <vt:lpstr> Проверки, которые оказались неудовлетворительными – Ближний Восток</vt:lpstr>
      <vt:lpstr>  Проверки, которые оказались неудовлетворительными – Африка</vt:lpstr>
      <vt:lpstr>  Проверки, которые выявили нарушения – результаты  наблюдений</vt:lpstr>
      <vt:lpstr>  Последствия проверок, которые выявили нарушения</vt:lpstr>
      <vt:lpstr>Источники информации и дела, которые могут служить примером</vt:lpstr>
      <vt:lpstr>Slide 18</vt:lpstr>
      <vt:lpstr>Slide 19</vt:lpstr>
      <vt:lpstr>1)  Анализ причин и последствий обвинений в нарушении Законодательства об экспортном контроле при экспорте электронных компонентов, выдвинутых против Александра Фищенко и других сотрудников компании ARC.</vt:lpstr>
      <vt:lpstr>1)  Анализ причин и последствий обвинений в нарушении Законодательства об экспортном контроле при экспорте электронных компонентов, выдвинутых против Александра Фищенко и других сотрудников компании ARC.</vt:lpstr>
      <vt:lpstr>1)  Анализ причин и последствий обвинений в нарушении Законодательства об экспортном контроле при экспорте электронных компонентов, выдвинутых против Александра Фищенко и других сотрудников компании ARC.</vt:lpstr>
      <vt:lpstr>2)  Анализ других случаев, относящихся к нарушениям Законодательства США об экспортном контроле.</vt:lpstr>
      <vt:lpstr>2)  Анализ других случаев, относящихся к нарушениям Законодательства США об экспортном контроле.</vt:lpstr>
      <vt:lpstr>Б. Что рекомендует делать Бюро промышленности и безопасности, чтобы избежать попадания (риска попадания) в черный список (Список юридических и физических лиц, вызывающих озабоченность)?</vt:lpstr>
      <vt:lpstr>3)  Контракты с компаниями, которые появляются в черном списке (Списке юридических и физических лиц, вызывающих озабоченность).</vt:lpstr>
      <vt:lpstr>4)  Доказательство невиновности и процедура исключения (удаления) из чёрного списка (Списка юридических и физических лиц, вызывающих озабоченность).</vt:lpstr>
      <vt:lpstr>5)  Отмена квот на поставку в Россию.</vt:lpstr>
      <vt:lpstr>6)  Взаимодействие с Бюро промышленности и безопасности (сотрудниками Службы экспортного контроля США)</vt:lpstr>
      <vt:lpstr>6)  Взаимодействие с Бюро промышленности и безопасности (сотрудниками Службы экспортного контроля США)</vt:lpstr>
    </vt:vector>
  </TitlesOfParts>
  <Company>BIS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Bureau of Industry and Security U.S. Department of Commerce</dc:title>
  <dc:creator>PWOODBER</dc:creator>
  <cp:lastModifiedBy>thomas pepe</cp:lastModifiedBy>
  <cp:revision>315</cp:revision>
  <cp:lastPrinted>2012-01-18T17:55:22Z</cp:lastPrinted>
  <dcterms:created xsi:type="dcterms:W3CDTF">2005-07-19T17:17:00Z</dcterms:created>
  <dcterms:modified xsi:type="dcterms:W3CDTF">2013-01-25T07:13:33Z</dcterms:modified>
</cp:coreProperties>
</file>